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4" r:id="rId6"/>
    <p:sldId id="260" r:id="rId7"/>
    <p:sldId id="265" r:id="rId8"/>
    <p:sldId id="261" r:id="rId9"/>
    <p:sldId id="267" r:id="rId10"/>
    <p:sldId id="268" r:id="rId11"/>
    <p:sldId id="269" r:id="rId12"/>
    <p:sldId id="266" r:id="rId13"/>
    <p:sldId id="270" r:id="rId14"/>
    <p:sldId id="262" r:id="rId15"/>
    <p:sldId id="263"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77"/>
    <p:restoredTop sz="94660"/>
  </p:normalViewPr>
  <p:slideViewPr>
    <p:cSldViewPr snapToGrid="0">
      <p:cViewPr varScale="1">
        <p:scale>
          <a:sx n="153" d="100"/>
          <a:sy n="153" d="100"/>
        </p:scale>
        <p:origin x="192" y="10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2b8b2c1c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2b8b2c1c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2b8b2c1c7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2b8b2c1c7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595959"/>
                </a:solidFill>
              </a:rPr>
              <a:t>We understand this change may generate concerns, and appreciate artists’ and the community’s understanding and cooperation. </a:t>
            </a:r>
            <a:endParaRPr sz="1600">
              <a:solidFill>
                <a:srgbClr val="595959"/>
              </a:solidFill>
            </a:endParaRPr>
          </a:p>
          <a:p>
            <a:pPr marL="0" lvl="0" indent="0" algn="l" rtl="0">
              <a:lnSpc>
                <a:spcPct val="115000"/>
              </a:lnSpc>
              <a:spcBef>
                <a:spcPts val="1200"/>
              </a:spcBef>
              <a:spcAft>
                <a:spcPts val="1200"/>
              </a:spcAft>
              <a:buNone/>
            </a:pPr>
            <a:r>
              <a:rPr lang="en" sz="1600">
                <a:solidFill>
                  <a:srgbClr val="595959"/>
                </a:solidFill>
              </a:rPr>
              <a:t>Looking forward to a vibrant event with the involvement of many community partners who generously share their space and time with us. </a:t>
            </a:r>
            <a:endParaRPr sz="1600">
              <a:solidFill>
                <a:srgbClr val="595959"/>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b8b2c1c7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b8b2c1c7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2b8b2c1c7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2b8b2c1c7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3799456ad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3799456ad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2b8b2c1c7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2b8b2c1c7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3799456ad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3799456ad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FE2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mailto:coordinator@jpopenstudios.com"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200"/>
              <a:t>JPOS Artist Information Session</a:t>
            </a:r>
            <a:endParaRPr sz="4200"/>
          </a:p>
        </p:txBody>
      </p:sp>
      <p:sp>
        <p:nvSpPr>
          <p:cNvPr id="55" name="Google Shape;55;p13"/>
          <p:cNvSpPr txBox="1">
            <a:spLocks noGrp="1"/>
          </p:cNvSpPr>
          <p:nvPr>
            <p:ph type="subTitle" idx="1"/>
          </p:nvPr>
        </p:nvSpPr>
        <p:spPr>
          <a:xfrm>
            <a:off x="311708" y="2921034"/>
            <a:ext cx="8520600" cy="7926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9600" dirty="0"/>
              <a:t>Wednesday, May 8th, 7pm via Zoom</a:t>
            </a:r>
          </a:p>
          <a:p>
            <a:pPr marL="0" marR="0">
              <a:spcBef>
                <a:spcPts val="0"/>
              </a:spcBef>
              <a:spcAft>
                <a:spcPts val="0"/>
              </a:spcAft>
            </a:pPr>
            <a:r>
              <a:rPr lang="en-US" sz="9600" kern="100" dirty="0">
                <a:effectLst/>
                <a:latin typeface="Calibri" panose="020F0502020204030204" pitchFamily="34" charset="0"/>
                <a:ea typeface="Calibri" panose="020F0502020204030204" pitchFamily="34" charset="0"/>
                <a:cs typeface="Times New Roman" panose="02020603050405020304" pitchFamily="18" charset="0"/>
              </a:rPr>
              <a:t>Topic: JPOS 2024 Artist Information Session</a:t>
            </a:r>
          </a:p>
          <a:p>
            <a:pPr marL="0" marR="0">
              <a:spcBef>
                <a:spcPts val="0"/>
              </a:spcBef>
              <a:spcAft>
                <a:spcPts val="0"/>
              </a:spcAft>
            </a:pPr>
            <a:r>
              <a:rPr lang="en-US" sz="56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ctr" rtl="0">
              <a:spcBef>
                <a:spcPts val="0"/>
              </a:spcBef>
              <a:spcAft>
                <a:spcPts val="0"/>
              </a:spcAft>
              <a:buNone/>
            </a:pPr>
            <a:endParaRPr dirty="0"/>
          </a:p>
        </p:txBody>
      </p:sp>
      <p:pic>
        <p:nvPicPr>
          <p:cNvPr id="56" name="Google Shape;56;p13"/>
          <p:cNvPicPr preferRelativeResize="0"/>
          <p:nvPr/>
        </p:nvPicPr>
        <p:blipFill>
          <a:blip r:embed="rId3">
            <a:alphaModFix/>
          </a:blip>
          <a:stretch>
            <a:fillRect/>
          </a:stretch>
        </p:blipFill>
        <p:spPr>
          <a:xfrm>
            <a:off x="7953137" y="4146356"/>
            <a:ext cx="1026405" cy="997144"/>
          </a:xfrm>
          <a:prstGeom prst="rect">
            <a:avLst/>
          </a:prstGeom>
          <a:noFill/>
          <a:ln>
            <a:noFill/>
          </a:ln>
        </p:spPr>
      </p:pic>
      <p:sp>
        <p:nvSpPr>
          <p:cNvPr id="57" name="Google Shape;57;p13"/>
          <p:cNvSpPr txBox="1"/>
          <p:nvPr/>
        </p:nvSpPr>
        <p:spPr>
          <a:xfrm>
            <a:off x="1967325" y="589450"/>
            <a:ext cx="5629500" cy="112951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800" b="1" dirty="0">
                <a:solidFill>
                  <a:srgbClr val="6AA84F"/>
                </a:solidFill>
              </a:rPr>
              <a:t>Jamaica Plain Open Studios 2024</a:t>
            </a:r>
            <a:endParaRPr sz="1800" b="1" dirty="0">
              <a:solidFill>
                <a:srgbClr val="6AA84F"/>
              </a:solidFill>
            </a:endParaRPr>
          </a:p>
          <a:p>
            <a:pPr marL="0" lvl="0" indent="0" algn="ctr" rtl="0">
              <a:lnSpc>
                <a:spcPct val="115000"/>
              </a:lnSpc>
              <a:spcBef>
                <a:spcPts val="1200"/>
              </a:spcBef>
              <a:spcAft>
                <a:spcPts val="1200"/>
              </a:spcAft>
              <a:buClr>
                <a:schemeClr val="dk1"/>
              </a:buClr>
              <a:buSzPts val="1100"/>
              <a:buFont typeface="Arial"/>
              <a:buNone/>
            </a:pPr>
            <a:r>
              <a:rPr lang="en" sz="1800" b="1" dirty="0">
                <a:solidFill>
                  <a:srgbClr val="6AA84F"/>
                </a:solidFill>
              </a:rPr>
              <a:t>Saturday and Sunday, September 28 and 29,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C3A1-46A9-A071-08EA-F9E4525A3489}"/>
              </a:ext>
            </a:extLst>
          </p:cNvPr>
          <p:cNvSpPr>
            <a:spLocks noGrp="1"/>
          </p:cNvSpPr>
          <p:nvPr>
            <p:ph type="title"/>
          </p:nvPr>
        </p:nvSpPr>
        <p:spPr/>
        <p:txBody>
          <a:bodyPr>
            <a:normAutofit fontScale="90000"/>
          </a:bodyPr>
          <a:lstStyle/>
          <a:p>
            <a:r>
              <a:rPr lang="en-US" dirty="0"/>
              <a:t>JPOS Map(s)</a:t>
            </a:r>
          </a:p>
        </p:txBody>
      </p:sp>
      <p:sp>
        <p:nvSpPr>
          <p:cNvPr id="3" name="Text Placeholder 2">
            <a:extLst>
              <a:ext uri="{FF2B5EF4-FFF2-40B4-BE49-F238E27FC236}">
                <a16:creationId xmlns:a16="http://schemas.microsoft.com/office/drawing/2014/main" id="{26C04FE8-9ABA-4FAC-E264-E7E1668F3519}"/>
              </a:ext>
            </a:extLst>
          </p:cNvPr>
          <p:cNvSpPr>
            <a:spLocks noGrp="1"/>
          </p:cNvSpPr>
          <p:nvPr>
            <p:ph type="body" idx="1"/>
          </p:nvPr>
        </p:nvSpPr>
        <p:spPr>
          <a:xfrm>
            <a:off x="311700" y="1017725"/>
            <a:ext cx="8520600" cy="3551150"/>
          </a:xfrm>
        </p:spPr>
        <p:txBody>
          <a:bodyPr/>
          <a:lstStyle/>
          <a:p>
            <a:r>
              <a:rPr lang="en-US" dirty="0"/>
              <a:t>Printed and Digital</a:t>
            </a:r>
          </a:p>
          <a:p>
            <a:pPr lvl="1"/>
            <a:r>
              <a:rPr lang="en-US" dirty="0"/>
              <a:t>Artist listings: Name, Address, Medium</a:t>
            </a:r>
          </a:p>
        </p:txBody>
      </p:sp>
      <p:pic>
        <p:nvPicPr>
          <p:cNvPr id="5" name="Picture 4">
            <a:extLst>
              <a:ext uri="{FF2B5EF4-FFF2-40B4-BE49-F238E27FC236}">
                <a16:creationId xmlns:a16="http://schemas.microsoft.com/office/drawing/2014/main" id="{659D49A9-379B-E996-D17C-7F13B736DE2E}"/>
              </a:ext>
            </a:extLst>
          </p:cNvPr>
          <p:cNvPicPr>
            <a:picLocks noChangeAspect="1"/>
          </p:cNvPicPr>
          <p:nvPr/>
        </p:nvPicPr>
        <p:blipFill>
          <a:blip r:embed="rId2"/>
          <a:stretch>
            <a:fillRect/>
          </a:stretch>
        </p:blipFill>
        <p:spPr>
          <a:xfrm>
            <a:off x="883784" y="1850897"/>
            <a:ext cx="2392816" cy="3092255"/>
          </a:xfrm>
          <a:prstGeom prst="rect">
            <a:avLst/>
          </a:prstGeom>
        </p:spPr>
      </p:pic>
      <p:pic>
        <p:nvPicPr>
          <p:cNvPr id="7" name="Picture 6">
            <a:extLst>
              <a:ext uri="{FF2B5EF4-FFF2-40B4-BE49-F238E27FC236}">
                <a16:creationId xmlns:a16="http://schemas.microsoft.com/office/drawing/2014/main" id="{AFED6403-18E8-29A8-A3DB-AF61D7370C19}"/>
              </a:ext>
            </a:extLst>
          </p:cNvPr>
          <p:cNvPicPr>
            <a:picLocks noChangeAspect="1"/>
          </p:cNvPicPr>
          <p:nvPr/>
        </p:nvPicPr>
        <p:blipFill>
          <a:blip r:embed="rId3"/>
          <a:stretch>
            <a:fillRect/>
          </a:stretch>
        </p:blipFill>
        <p:spPr>
          <a:xfrm>
            <a:off x="3540676" y="1830089"/>
            <a:ext cx="4817836" cy="3113063"/>
          </a:xfrm>
          <a:prstGeom prst="rect">
            <a:avLst/>
          </a:prstGeom>
        </p:spPr>
      </p:pic>
    </p:spTree>
    <p:extLst>
      <p:ext uri="{BB962C8B-B14F-4D97-AF65-F5344CB8AC3E}">
        <p14:creationId xmlns:p14="http://schemas.microsoft.com/office/powerpoint/2010/main" val="1199926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DA2E-DAB4-D28F-71E7-03570E85FB93}"/>
              </a:ext>
            </a:extLst>
          </p:cNvPr>
          <p:cNvSpPr>
            <a:spLocks noGrp="1"/>
          </p:cNvSpPr>
          <p:nvPr>
            <p:ph type="title"/>
          </p:nvPr>
        </p:nvSpPr>
        <p:spPr/>
        <p:txBody>
          <a:bodyPr>
            <a:normAutofit fontScale="90000"/>
          </a:bodyPr>
          <a:lstStyle/>
          <a:p>
            <a:r>
              <a:rPr lang="en-US" dirty="0"/>
              <a:t>Banners, Yard Signs, Postcards, Social Media Templates, Name Tags</a:t>
            </a:r>
          </a:p>
        </p:txBody>
      </p:sp>
      <p:sp>
        <p:nvSpPr>
          <p:cNvPr id="3" name="Text Placeholder 2">
            <a:extLst>
              <a:ext uri="{FF2B5EF4-FFF2-40B4-BE49-F238E27FC236}">
                <a16:creationId xmlns:a16="http://schemas.microsoft.com/office/drawing/2014/main" id="{B73FC3CE-0131-4247-B0AD-016B93CA588B}"/>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BA8C22F7-7579-46D6-42B3-21C357DF678C}"/>
              </a:ext>
            </a:extLst>
          </p:cNvPr>
          <p:cNvPicPr>
            <a:picLocks noChangeAspect="1"/>
          </p:cNvPicPr>
          <p:nvPr/>
        </p:nvPicPr>
        <p:blipFill>
          <a:blip r:embed="rId2"/>
          <a:stretch>
            <a:fillRect/>
          </a:stretch>
        </p:blipFill>
        <p:spPr>
          <a:xfrm>
            <a:off x="311700" y="2064253"/>
            <a:ext cx="1252311" cy="2504621"/>
          </a:xfrm>
          <a:prstGeom prst="rect">
            <a:avLst/>
          </a:prstGeom>
        </p:spPr>
      </p:pic>
      <p:pic>
        <p:nvPicPr>
          <p:cNvPr id="7" name="Picture 6">
            <a:extLst>
              <a:ext uri="{FF2B5EF4-FFF2-40B4-BE49-F238E27FC236}">
                <a16:creationId xmlns:a16="http://schemas.microsoft.com/office/drawing/2014/main" id="{A1D0063F-60AE-4CF5-012C-636105961A38}"/>
              </a:ext>
            </a:extLst>
          </p:cNvPr>
          <p:cNvPicPr>
            <a:picLocks noChangeAspect="1"/>
          </p:cNvPicPr>
          <p:nvPr/>
        </p:nvPicPr>
        <p:blipFill>
          <a:blip r:embed="rId3"/>
          <a:stretch>
            <a:fillRect/>
          </a:stretch>
        </p:blipFill>
        <p:spPr>
          <a:xfrm>
            <a:off x="4352884" y="2069712"/>
            <a:ext cx="1850191" cy="1258131"/>
          </a:xfrm>
          <a:prstGeom prst="rect">
            <a:avLst/>
          </a:prstGeom>
        </p:spPr>
      </p:pic>
      <p:pic>
        <p:nvPicPr>
          <p:cNvPr id="9" name="Picture 8">
            <a:extLst>
              <a:ext uri="{FF2B5EF4-FFF2-40B4-BE49-F238E27FC236}">
                <a16:creationId xmlns:a16="http://schemas.microsoft.com/office/drawing/2014/main" id="{5F2223D7-A98C-9A93-80D7-88829793AC47}"/>
              </a:ext>
            </a:extLst>
          </p:cNvPr>
          <p:cNvPicPr>
            <a:picLocks noChangeAspect="1"/>
          </p:cNvPicPr>
          <p:nvPr/>
        </p:nvPicPr>
        <p:blipFill>
          <a:blip r:embed="rId4"/>
          <a:stretch>
            <a:fillRect/>
          </a:stretch>
        </p:blipFill>
        <p:spPr>
          <a:xfrm>
            <a:off x="4359402" y="3361958"/>
            <a:ext cx="1843673" cy="1258131"/>
          </a:xfrm>
          <a:prstGeom prst="rect">
            <a:avLst/>
          </a:prstGeom>
        </p:spPr>
      </p:pic>
      <p:pic>
        <p:nvPicPr>
          <p:cNvPr id="11" name="Picture 10">
            <a:extLst>
              <a:ext uri="{FF2B5EF4-FFF2-40B4-BE49-F238E27FC236}">
                <a16:creationId xmlns:a16="http://schemas.microsoft.com/office/drawing/2014/main" id="{730FB3C1-B42C-2FC1-679B-637973141ACB}"/>
              </a:ext>
            </a:extLst>
          </p:cNvPr>
          <p:cNvPicPr>
            <a:picLocks noChangeAspect="1"/>
          </p:cNvPicPr>
          <p:nvPr/>
        </p:nvPicPr>
        <p:blipFill>
          <a:blip r:embed="rId5"/>
          <a:stretch>
            <a:fillRect/>
          </a:stretch>
        </p:blipFill>
        <p:spPr>
          <a:xfrm>
            <a:off x="6299581" y="2064254"/>
            <a:ext cx="2532719" cy="2532719"/>
          </a:xfrm>
          <a:prstGeom prst="rect">
            <a:avLst/>
          </a:prstGeom>
        </p:spPr>
      </p:pic>
      <p:pic>
        <p:nvPicPr>
          <p:cNvPr id="13" name="Picture 12">
            <a:extLst>
              <a:ext uri="{FF2B5EF4-FFF2-40B4-BE49-F238E27FC236}">
                <a16:creationId xmlns:a16="http://schemas.microsoft.com/office/drawing/2014/main" id="{B1CE6670-8CEB-C237-6FD2-C8EF23B426D1}"/>
              </a:ext>
            </a:extLst>
          </p:cNvPr>
          <p:cNvPicPr>
            <a:picLocks noChangeAspect="1"/>
          </p:cNvPicPr>
          <p:nvPr/>
        </p:nvPicPr>
        <p:blipFill>
          <a:blip r:embed="rId6"/>
          <a:stretch>
            <a:fillRect/>
          </a:stretch>
        </p:blipFill>
        <p:spPr>
          <a:xfrm>
            <a:off x="1721982" y="2064254"/>
            <a:ext cx="2532719" cy="2532719"/>
          </a:xfrm>
          <a:prstGeom prst="rect">
            <a:avLst/>
          </a:prstGeom>
        </p:spPr>
      </p:pic>
    </p:spTree>
    <p:extLst>
      <p:ext uri="{BB962C8B-B14F-4D97-AF65-F5344CB8AC3E}">
        <p14:creationId xmlns:p14="http://schemas.microsoft.com/office/powerpoint/2010/main" val="145034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D9D9-6D9C-2F7D-A035-7C48DED42801}"/>
              </a:ext>
            </a:extLst>
          </p:cNvPr>
          <p:cNvSpPr>
            <a:spLocks noGrp="1"/>
          </p:cNvSpPr>
          <p:nvPr>
            <p:ph type="title"/>
          </p:nvPr>
        </p:nvSpPr>
        <p:spPr/>
        <p:txBody>
          <a:bodyPr>
            <a:normAutofit fontScale="90000"/>
          </a:bodyPr>
          <a:lstStyle/>
          <a:p>
            <a:r>
              <a:rPr lang="en-US" dirty="0"/>
              <a:t>Free Workshops for JPOS Artists</a:t>
            </a:r>
            <a:br>
              <a:rPr lang="en-US" dirty="0"/>
            </a:br>
            <a:r>
              <a:rPr lang="en-US" sz="1800" dirty="0"/>
              <a:t>In person and virtual options</a:t>
            </a:r>
          </a:p>
        </p:txBody>
      </p:sp>
      <p:sp>
        <p:nvSpPr>
          <p:cNvPr id="3" name="Text Placeholder 2">
            <a:extLst>
              <a:ext uri="{FF2B5EF4-FFF2-40B4-BE49-F238E27FC236}">
                <a16:creationId xmlns:a16="http://schemas.microsoft.com/office/drawing/2014/main" id="{1129FF5B-84FE-58A3-D66F-40C7539AEB17}"/>
              </a:ext>
            </a:extLst>
          </p:cNvPr>
          <p:cNvSpPr>
            <a:spLocks noGrp="1"/>
          </p:cNvSpPr>
          <p:nvPr>
            <p:ph type="body" idx="1"/>
          </p:nvPr>
        </p:nvSpPr>
        <p:spPr/>
        <p:txBody>
          <a:bodyPr/>
          <a:lstStyle/>
          <a:p>
            <a:pPr marL="0" marR="0" algn="l">
              <a:spcBef>
                <a:spcPts val="0"/>
              </a:spcBef>
              <a:spcAft>
                <a:spcPts val="0"/>
              </a:spcAft>
            </a:pPr>
            <a:r>
              <a:rPr lang="en-US" sz="1800" b="0" i="1" u="none" strike="noStrike" dirty="0">
                <a:solidFill>
                  <a:srgbClr val="000000"/>
                </a:solidFill>
                <a:effectLst/>
                <a:latin typeface="Aptos" panose="020B0004020202020204" pitchFamily="34" charset="0"/>
              </a:rPr>
              <a:t>Making the Most of Open Studios</a:t>
            </a:r>
            <a:endParaRPr lang="en-US" sz="1800" b="0" i="0" u="none" strike="noStrike" dirty="0">
              <a:solidFill>
                <a:srgbClr val="000000"/>
              </a:solidFill>
              <a:effectLst/>
              <a:latin typeface="Aptos" panose="020B0004020202020204" pitchFamily="34" charset="0"/>
            </a:endParaRPr>
          </a:p>
          <a:p>
            <a:pPr marL="0" marR="0" algn="l">
              <a:spcBef>
                <a:spcPts val="0"/>
              </a:spcBef>
              <a:spcAft>
                <a:spcPts val="0"/>
              </a:spcAft>
            </a:pPr>
            <a:r>
              <a:rPr lang="en-US" sz="1800" b="0" i="1" u="none" strike="noStrike" dirty="0">
                <a:solidFill>
                  <a:srgbClr val="000000"/>
                </a:solidFill>
                <a:effectLst/>
                <a:latin typeface="Aptos" panose="020B0004020202020204" pitchFamily="34" charset="0"/>
              </a:rPr>
              <a:t>Accounting for Artists</a:t>
            </a:r>
            <a:endParaRPr lang="en-US" sz="1800" b="0" i="0" u="none" strike="noStrike" dirty="0">
              <a:solidFill>
                <a:srgbClr val="000000"/>
              </a:solidFill>
              <a:effectLst/>
              <a:latin typeface="Aptos" panose="020B0004020202020204" pitchFamily="34" charset="0"/>
            </a:endParaRPr>
          </a:p>
          <a:p>
            <a:pPr marL="0" marR="0" algn="l">
              <a:spcBef>
                <a:spcPts val="0"/>
              </a:spcBef>
              <a:spcAft>
                <a:spcPts val="0"/>
              </a:spcAft>
            </a:pPr>
            <a:r>
              <a:rPr lang="en-US" sz="1800" b="0" i="1" u="none" strike="noStrike" dirty="0">
                <a:solidFill>
                  <a:srgbClr val="000000"/>
                </a:solidFill>
                <a:effectLst/>
                <a:latin typeface="Aptos" panose="020B0004020202020204" pitchFamily="34" charset="0"/>
              </a:rPr>
              <a:t>Finding the Right Formula: How to Properly Price Your Products &amp; Services</a:t>
            </a:r>
            <a:endParaRPr lang="en-US" sz="1800" b="0" i="0" u="none" strike="noStrike" dirty="0">
              <a:solidFill>
                <a:srgbClr val="000000"/>
              </a:solidFill>
              <a:effectLst/>
              <a:latin typeface="Aptos" panose="020B0004020202020204" pitchFamily="34" charset="0"/>
            </a:endParaRPr>
          </a:p>
          <a:p>
            <a:endParaRPr lang="en-US" dirty="0"/>
          </a:p>
        </p:txBody>
      </p:sp>
      <p:pic>
        <p:nvPicPr>
          <p:cNvPr id="5" name="Picture 4">
            <a:extLst>
              <a:ext uri="{FF2B5EF4-FFF2-40B4-BE49-F238E27FC236}">
                <a16:creationId xmlns:a16="http://schemas.microsoft.com/office/drawing/2014/main" id="{D5032D64-531A-0366-FC91-36300EBADFE7}"/>
              </a:ext>
            </a:extLst>
          </p:cNvPr>
          <p:cNvPicPr>
            <a:picLocks noChangeAspect="1"/>
          </p:cNvPicPr>
          <p:nvPr/>
        </p:nvPicPr>
        <p:blipFill>
          <a:blip r:embed="rId2"/>
          <a:stretch>
            <a:fillRect/>
          </a:stretch>
        </p:blipFill>
        <p:spPr>
          <a:xfrm>
            <a:off x="2806853" y="2437637"/>
            <a:ext cx="2664048" cy="2131238"/>
          </a:xfrm>
          <a:prstGeom prst="rect">
            <a:avLst/>
          </a:prstGeom>
        </p:spPr>
      </p:pic>
    </p:spTree>
    <p:extLst>
      <p:ext uri="{BB962C8B-B14F-4D97-AF65-F5344CB8AC3E}">
        <p14:creationId xmlns:p14="http://schemas.microsoft.com/office/powerpoint/2010/main" val="1299016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EE58-E4AC-25E9-6AF1-DAA719803396}"/>
              </a:ext>
            </a:extLst>
          </p:cNvPr>
          <p:cNvSpPr>
            <a:spLocks noGrp="1"/>
          </p:cNvSpPr>
          <p:nvPr>
            <p:ph type="title"/>
          </p:nvPr>
        </p:nvSpPr>
        <p:spPr/>
        <p:txBody>
          <a:bodyPr>
            <a:normAutofit fontScale="90000"/>
          </a:bodyPr>
          <a:lstStyle/>
          <a:p>
            <a:r>
              <a:rPr lang="en-US" b="0" i="0" u="none" strike="noStrike">
                <a:solidFill>
                  <a:srgbClr val="000000"/>
                </a:solidFill>
                <a:effectLst/>
                <a:latin typeface="MonotypeGurmukhi" pitchFamily="2" charset="0"/>
              </a:rPr>
              <a:t>Artists Can Help </a:t>
            </a:r>
            <a:r>
              <a:rPr lang="en-US" b="0" i="0" u="none" strike="noStrike" dirty="0">
                <a:solidFill>
                  <a:srgbClr val="000000"/>
                </a:solidFill>
                <a:effectLst/>
                <a:latin typeface="MonotypeGurmukhi" pitchFamily="2" charset="0"/>
              </a:rPr>
              <a:t>JPOS </a:t>
            </a:r>
            <a:r>
              <a:rPr lang="en-US" b="0" i="0" u="none" strike="noStrike">
                <a:solidFill>
                  <a:srgbClr val="000000"/>
                </a:solidFill>
                <a:effectLst/>
                <a:latin typeface="MonotypeGurmukhi" pitchFamily="2" charset="0"/>
              </a:rPr>
              <a:t>Go Smoothly!</a:t>
            </a:r>
            <a:endParaRPr lang="en-US" dirty="0"/>
          </a:p>
        </p:txBody>
      </p:sp>
      <p:sp>
        <p:nvSpPr>
          <p:cNvPr id="3" name="Text Placeholder 2">
            <a:extLst>
              <a:ext uri="{FF2B5EF4-FFF2-40B4-BE49-F238E27FC236}">
                <a16:creationId xmlns:a16="http://schemas.microsoft.com/office/drawing/2014/main" id="{D4E015EF-0DA6-C35E-21EE-1272D3AB3F66}"/>
              </a:ext>
            </a:extLst>
          </p:cNvPr>
          <p:cNvSpPr>
            <a:spLocks noGrp="1"/>
          </p:cNvSpPr>
          <p:nvPr>
            <p:ph type="body" idx="1"/>
          </p:nvPr>
        </p:nvSpPr>
        <p:spPr/>
        <p:txBody>
          <a:bodyPr>
            <a:normAutofit fontScale="92500" lnSpcReduction="10000"/>
          </a:bodyPr>
          <a:lstStyle/>
          <a:p>
            <a:pPr algn="l">
              <a:buFont typeface="Arial" panose="020B0604020202020204" pitchFamily="34" charset="0"/>
              <a:buChar char="•"/>
            </a:pPr>
            <a:r>
              <a:rPr lang="en-US" b="0" i="0" u="none" strike="noStrike" dirty="0">
                <a:solidFill>
                  <a:srgbClr val="000000"/>
                </a:solidFill>
                <a:effectLst/>
                <a:latin typeface="MonotypeGurmukhi" pitchFamily="2" charset="0"/>
              </a:rPr>
              <a:t>Come to materials distribution night on September 11th! </a:t>
            </a:r>
          </a:p>
          <a:p>
            <a:pPr lvl="1">
              <a:buFont typeface="Arial" panose="020B0604020202020204" pitchFamily="34" charset="0"/>
              <a:buChar char="•"/>
            </a:pPr>
            <a:r>
              <a:rPr lang="en-US" b="0" i="0" u="none" strike="noStrike" dirty="0">
                <a:solidFill>
                  <a:srgbClr val="000000"/>
                </a:solidFill>
                <a:effectLst/>
                <a:latin typeface="MonotypeGurmukhi" pitchFamily="2" charset="0"/>
              </a:rPr>
              <a:t>Put a yard sign in your yard</a:t>
            </a:r>
          </a:p>
          <a:p>
            <a:pPr lvl="1">
              <a:buFont typeface="Arial" panose="020B0604020202020204" pitchFamily="34" charset="0"/>
              <a:buChar char="•"/>
            </a:pPr>
            <a:r>
              <a:rPr lang="en-US" b="0" i="0" u="none" strike="noStrike" dirty="0">
                <a:solidFill>
                  <a:srgbClr val="000000"/>
                </a:solidFill>
                <a:effectLst/>
                <a:latin typeface="MonotypeGurmukhi" pitchFamily="2" charset="0"/>
              </a:rPr>
              <a:t>Hand out or mail postcards to your contacts</a:t>
            </a:r>
          </a:p>
          <a:p>
            <a:pPr lvl="1">
              <a:buFont typeface="Arial" panose="020B0604020202020204" pitchFamily="34" charset="0"/>
              <a:buChar char="•"/>
            </a:pPr>
            <a:r>
              <a:rPr lang="en-US" b="0" i="0" u="none" strike="noStrike" dirty="0">
                <a:solidFill>
                  <a:srgbClr val="000000"/>
                </a:solidFill>
                <a:effectLst/>
                <a:latin typeface="MonotypeGurmukhi" pitchFamily="2" charset="0"/>
              </a:rPr>
              <a:t>Hang posters in a business or community bulletin board near you</a:t>
            </a:r>
          </a:p>
          <a:p>
            <a:pPr>
              <a:buFont typeface="Arial" panose="020B0604020202020204" pitchFamily="34" charset="0"/>
              <a:buChar char="•"/>
            </a:pPr>
            <a:r>
              <a:rPr lang="en-US" b="0" i="0" u="none" strike="noStrike" dirty="0">
                <a:solidFill>
                  <a:srgbClr val="000000"/>
                </a:solidFill>
                <a:effectLst/>
                <a:latin typeface="MonotypeGurmukhi" pitchFamily="2" charset="0"/>
              </a:rPr>
              <a:t>Self Promotion!</a:t>
            </a:r>
          </a:p>
          <a:p>
            <a:pPr lvl="1">
              <a:buFont typeface="Arial" panose="020B0604020202020204" pitchFamily="34" charset="0"/>
              <a:buChar char="•"/>
            </a:pPr>
            <a:r>
              <a:rPr lang="en-US" b="0" i="0" u="none" strike="noStrike" dirty="0">
                <a:solidFill>
                  <a:srgbClr val="000000"/>
                </a:solidFill>
                <a:effectLst/>
                <a:latin typeface="MonotypeGurmukhi" pitchFamily="2" charset="0"/>
              </a:rPr>
              <a:t>Mailing lists</a:t>
            </a:r>
          </a:p>
          <a:p>
            <a:pPr lvl="1">
              <a:buFont typeface="Arial" panose="020B0604020202020204" pitchFamily="34" charset="0"/>
              <a:buChar char="•"/>
            </a:pPr>
            <a:r>
              <a:rPr lang="en-US" dirty="0">
                <a:solidFill>
                  <a:srgbClr val="000000"/>
                </a:solidFill>
                <a:latin typeface="MonotypeGurmukhi" pitchFamily="2" charset="0"/>
              </a:rPr>
              <a:t>Get together with neighboring artists; create signs, flyers, maps</a:t>
            </a:r>
            <a:endParaRPr lang="en-US" b="0" i="0" u="none" strike="noStrike" dirty="0">
              <a:solidFill>
                <a:srgbClr val="000000"/>
              </a:solidFill>
              <a:effectLst/>
              <a:latin typeface="MonotypeGurmukhi" pitchFamily="2" charset="0"/>
            </a:endParaRPr>
          </a:p>
          <a:p>
            <a:pPr algn="l">
              <a:buFont typeface="Arial" panose="020B0604020202020204" pitchFamily="34" charset="0"/>
              <a:buChar char="•"/>
            </a:pPr>
            <a:r>
              <a:rPr lang="en-US" b="0" i="0" u="none" strike="noStrike" dirty="0">
                <a:solidFill>
                  <a:srgbClr val="000000"/>
                </a:solidFill>
                <a:effectLst/>
                <a:latin typeface="MonotypeGurmukhi" pitchFamily="2" charset="0"/>
              </a:rPr>
              <a:t>Communicate any questions to your site coordinator (Group Sites) or to </a:t>
            </a:r>
            <a:r>
              <a:rPr lang="en-US" b="0" i="0" u="none" strike="noStrike" dirty="0">
                <a:solidFill>
                  <a:srgbClr val="000000"/>
                </a:solidFill>
                <a:effectLst/>
                <a:latin typeface="MonotypeGurmukhi" pitchFamily="2" charset="0"/>
                <a:hlinkClick r:id="rId2"/>
              </a:rPr>
              <a:t>coordinator@jpopenstudios.com</a:t>
            </a:r>
            <a:r>
              <a:rPr lang="en-US" b="0" i="0" u="none" strike="noStrike" dirty="0">
                <a:solidFill>
                  <a:srgbClr val="000000"/>
                </a:solidFill>
                <a:effectLst/>
                <a:latin typeface="MonotypeGurmukhi" pitchFamily="2" charset="0"/>
              </a:rPr>
              <a:t> for private sites</a:t>
            </a:r>
          </a:p>
          <a:p>
            <a:pPr algn="l">
              <a:buFont typeface="Arial" panose="020B0604020202020204" pitchFamily="34" charset="0"/>
              <a:buChar char="•"/>
            </a:pPr>
            <a:r>
              <a:rPr lang="en-US" b="0" i="0" u="none" strike="noStrike" dirty="0">
                <a:solidFill>
                  <a:srgbClr val="000000"/>
                </a:solidFill>
                <a:effectLst/>
                <a:latin typeface="MonotypeGurmukhi" pitchFamily="2" charset="0"/>
              </a:rPr>
              <a:t>Submit your materials to the Artists of JPOS campaign as early as possible</a:t>
            </a:r>
          </a:p>
          <a:p>
            <a:pPr algn="l">
              <a:buFont typeface="Arial" panose="020B0604020202020204" pitchFamily="34" charset="0"/>
              <a:buChar char="•"/>
            </a:pPr>
            <a:r>
              <a:rPr lang="en-US" b="0" i="0" u="none" strike="noStrike" dirty="0">
                <a:solidFill>
                  <a:srgbClr val="000000"/>
                </a:solidFill>
                <a:effectLst/>
                <a:latin typeface="MonotypeGurmukhi" pitchFamily="2" charset="0"/>
              </a:rPr>
              <a:t>Review the Artist Guide (sent out after registration), JPOS emails and site coordinator e-mails to ensure you understand logistics, etc.</a:t>
            </a:r>
          </a:p>
          <a:p>
            <a:pPr algn="l">
              <a:buFont typeface="Arial" panose="020B0604020202020204" pitchFamily="34" charset="0"/>
              <a:buChar char="•"/>
            </a:pPr>
            <a:r>
              <a:rPr lang="en-US" b="0" i="0" u="none" strike="noStrike" dirty="0">
                <a:solidFill>
                  <a:srgbClr val="000000"/>
                </a:solidFill>
                <a:effectLst/>
                <a:latin typeface="MonotypeGurmukhi" pitchFamily="2" charset="0"/>
              </a:rPr>
              <a:t>Use our hashtags and tag us on social media; #</a:t>
            </a:r>
            <a:r>
              <a:rPr lang="en-US" b="0" i="0" u="none" strike="noStrike" dirty="0" err="1">
                <a:solidFill>
                  <a:srgbClr val="000000"/>
                </a:solidFill>
                <a:effectLst/>
                <a:latin typeface="MonotypeGurmukhi" pitchFamily="2" charset="0"/>
              </a:rPr>
              <a:t>JPOpenStudios</a:t>
            </a:r>
            <a:endParaRPr lang="en-US" b="0" i="0" u="none" strike="noStrike" dirty="0">
              <a:solidFill>
                <a:srgbClr val="000000"/>
              </a:solidFill>
              <a:effectLst/>
              <a:latin typeface="MonotypeGurmukhi" pitchFamily="2" charset="0"/>
            </a:endParaRPr>
          </a:p>
          <a:p>
            <a:endParaRPr lang="en-US" dirty="0"/>
          </a:p>
        </p:txBody>
      </p:sp>
      <p:pic>
        <p:nvPicPr>
          <p:cNvPr id="5" name="Picture 4">
            <a:extLst>
              <a:ext uri="{FF2B5EF4-FFF2-40B4-BE49-F238E27FC236}">
                <a16:creationId xmlns:a16="http://schemas.microsoft.com/office/drawing/2014/main" id="{39C72777-62BF-A6CB-074A-649328C9CF50}"/>
              </a:ext>
            </a:extLst>
          </p:cNvPr>
          <p:cNvPicPr>
            <a:picLocks noChangeAspect="1"/>
          </p:cNvPicPr>
          <p:nvPr/>
        </p:nvPicPr>
        <p:blipFill>
          <a:blip r:embed="rId3"/>
          <a:stretch>
            <a:fillRect/>
          </a:stretch>
        </p:blipFill>
        <p:spPr>
          <a:xfrm>
            <a:off x="6381868" y="731375"/>
            <a:ext cx="2453833" cy="1840375"/>
          </a:xfrm>
          <a:prstGeom prst="rect">
            <a:avLst/>
          </a:prstGeom>
        </p:spPr>
      </p:pic>
    </p:spTree>
    <p:extLst>
      <p:ext uri="{BB962C8B-B14F-4D97-AF65-F5344CB8AC3E}">
        <p14:creationId xmlns:p14="http://schemas.microsoft.com/office/powerpoint/2010/main" val="3228570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 sz="2244" b="1" dirty="0">
                <a:solidFill>
                  <a:schemeClr val="dk2"/>
                </a:solidFill>
              </a:rPr>
              <a:t>JPAC Volunteer Opportunities</a:t>
            </a:r>
            <a:endParaRPr sz="2244" b="1" dirty="0">
              <a:solidFill>
                <a:schemeClr val="dk2"/>
              </a:solidFill>
            </a:endParaRPr>
          </a:p>
          <a:p>
            <a:pPr marL="0" lvl="0" indent="0" algn="l" rtl="0">
              <a:lnSpc>
                <a:spcPct val="115000"/>
              </a:lnSpc>
              <a:spcBef>
                <a:spcPts val="1200"/>
              </a:spcBef>
              <a:spcAft>
                <a:spcPts val="0"/>
              </a:spcAft>
              <a:buNone/>
            </a:pPr>
            <a:endParaRPr sz="1800" dirty="0">
              <a:solidFill>
                <a:schemeClr val="dk2"/>
              </a:solidFill>
            </a:endParaRPr>
          </a:p>
          <a:p>
            <a:pPr marL="0" lvl="0" indent="0" algn="l" rtl="0">
              <a:lnSpc>
                <a:spcPct val="115000"/>
              </a:lnSpc>
              <a:spcBef>
                <a:spcPts val="1200"/>
              </a:spcBef>
              <a:spcAft>
                <a:spcPts val="1200"/>
              </a:spcAft>
              <a:buNone/>
            </a:pPr>
            <a:endParaRPr sz="1800" dirty="0">
              <a:solidFill>
                <a:schemeClr val="dk2"/>
              </a:solidFill>
            </a:endParaRPr>
          </a:p>
        </p:txBody>
      </p:sp>
      <p:sp>
        <p:nvSpPr>
          <p:cNvPr id="93" name="Google Shape;93;p19"/>
          <p:cNvSpPr txBox="1">
            <a:spLocks noGrp="1"/>
          </p:cNvSpPr>
          <p:nvPr>
            <p:ph type="body" idx="1"/>
          </p:nvPr>
        </p:nvSpPr>
        <p:spPr>
          <a:xfrm>
            <a:off x="311700" y="1152475"/>
            <a:ext cx="6176186"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dirty="0"/>
              <a:t>We are in need of volunteers who can do: </a:t>
            </a:r>
            <a:endParaRPr sz="1400" dirty="0"/>
          </a:p>
          <a:p>
            <a:pPr marL="457200" lvl="0" indent="-317500" algn="l" rtl="0">
              <a:spcBef>
                <a:spcPts val="1200"/>
              </a:spcBef>
              <a:spcAft>
                <a:spcPts val="0"/>
              </a:spcAft>
              <a:buSzPts val="1400"/>
              <a:buChar char="●"/>
            </a:pPr>
            <a:r>
              <a:rPr lang="en" sz="1400" dirty="0"/>
              <a:t>Sponsor Solicitation</a:t>
            </a:r>
            <a:endParaRPr sz="1400" dirty="0"/>
          </a:p>
          <a:p>
            <a:pPr marL="457200" lvl="0" indent="-317500" algn="l" rtl="0">
              <a:spcBef>
                <a:spcPts val="0"/>
              </a:spcBef>
              <a:spcAft>
                <a:spcPts val="0"/>
              </a:spcAft>
              <a:buSzPts val="1400"/>
              <a:buChar char="●"/>
            </a:pPr>
            <a:r>
              <a:rPr lang="en" sz="1400" dirty="0"/>
              <a:t>Website/Technical support </a:t>
            </a:r>
            <a:endParaRPr sz="1400" dirty="0"/>
          </a:p>
          <a:p>
            <a:pPr marL="457200" lvl="0" indent="-317500" algn="l" rtl="0">
              <a:spcBef>
                <a:spcPts val="0"/>
              </a:spcBef>
              <a:spcAft>
                <a:spcPts val="0"/>
              </a:spcAft>
              <a:buSzPts val="1400"/>
              <a:buChar char="●"/>
            </a:pPr>
            <a:r>
              <a:rPr lang="en" sz="1400" dirty="0"/>
              <a:t>Map and Poster distribution (August/September) - 2+ hours</a:t>
            </a:r>
            <a:endParaRPr sz="1400" dirty="0"/>
          </a:p>
          <a:p>
            <a:pPr marL="457200" lvl="0" indent="-317500" algn="l" rtl="0">
              <a:spcBef>
                <a:spcPts val="0"/>
              </a:spcBef>
              <a:spcAft>
                <a:spcPts val="0"/>
              </a:spcAft>
              <a:buSzPts val="1400"/>
              <a:buChar char="●"/>
            </a:pPr>
            <a:r>
              <a:rPr lang="en" sz="1400" dirty="0"/>
              <a:t>Banners and artist materials distribution (September) - 2+ hours</a:t>
            </a:r>
            <a:endParaRPr sz="1400" dirty="0"/>
          </a:p>
          <a:p>
            <a:pPr marL="457200" lvl="0" indent="-317500" algn="l" rtl="0">
              <a:spcBef>
                <a:spcPts val="0"/>
              </a:spcBef>
              <a:spcAft>
                <a:spcPts val="0"/>
              </a:spcAft>
              <a:buSzPts val="1400"/>
              <a:buChar char="●"/>
            </a:pPr>
            <a:r>
              <a:rPr lang="en" sz="1400" dirty="0"/>
              <a:t>Information booth staffing Saturday 9/28 and Sunday 9/29 during event – 2/3 hour shifts</a:t>
            </a:r>
            <a:endParaRPr sz="1400" dirty="0"/>
          </a:p>
          <a:p>
            <a:pPr marL="457200" lvl="0" indent="-317500" algn="l" rtl="0">
              <a:spcBef>
                <a:spcPts val="0"/>
              </a:spcBef>
              <a:spcAft>
                <a:spcPts val="0"/>
              </a:spcAft>
              <a:buSzPts val="1400"/>
              <a:buChar char="●"/>
            </a:pPr>
            <a:r>
              <a:rPr lang="en" sz="1400" dirty="0"/>
              <a:t>Social media marketing</a:t>
            </a:r>
            <a:endParaRPr sz="1400" dirty="0"/>
          </a:p>
          <a:p>
            <a:pPr marL="914400" lvl="1" indent="-317500" algn="l" rtl="0">
              <a:spcBef>
                <a:spcPts val="0"/>
              </a:spcBef>
              <a:spcAft>
                <a:spcPts val="0"/>
              </a:spcAft>
              <a:buSzPts val="1400"/>
              <a:buChar char="○"/>
            </a:pPr>
            <a:r>
              <a:rPr lang="en" sz="1400" dirty="0"/>
              <a:t>creating regular posts in 3 areas: </a:t>
            </a:r>
            <a:endParaRPr sz="1400" dirty="0"/>
          </a:p>
          <a:p>
            <a:pPr marL="1371600" lvl="2" indent="-317500" algn="l" rtl="0">
              <a:spcBef>
                <a:spcPts val="0"/>
              </a:spcBef>
              <a:spcAft>
                <a:spcPts val="0"/>
              </a:spcAft>
              <a:buSzPts val="1400"/>
              <a:buChar char="■"/>
            </a:pPr>
            <a:r>
              <a:rPr lang="en" dirty="0"/>
              <a:t>A</a:t>
            </a:r>
            <a:r>
              <a:rPr lang="en" sz="1400" dirty="0"/>
              <a:t>rtists - </a:t>
            </a:r>
            <a:r>
              <a:rPr lang="en" dirty="0"/>
              <a:t>May</a:t>
            </a:r>
            <a:r>
              <a:rPr lang="en" sz="1400" dirty="0"/>
              <a:t> through S</a:t>
            </a:r>
            <a:r>
              <a:rPr lang="en" dirty="0"/>
              <a:t>eptember - 6-8 hours per month</a:t>
            </a:r>
            <a:endParaRPr dirty="0"/>
          </a:p>
          <a:p>
            <a:pPr marL="1371600" lvl="2" indent="-317500" algn="l" rtl="0">
              <a:spcBef>
                <a:spcPts val="0"/>
              </a:spcBef>
              <a:spcAft>
                <a:spcPts val="0"/>
              </a:spcAft>
              <a:buSzPts val="1400"/>
              <a:buChar char="■"/>
            </a:pPr>
            <a:r>
              <a:rPr lang="en" dirty="0"/>
              <a:t>S</a:t>
            </a:r>
            <a:r>
              <a:rPr lang="en" sz="1400" dirty="0"/>
              <a:t>ponsors - July through September - 6-8 hours per month</a:t>
            </a:r>
            <a:endParaRPr dirty="0"/>
          </a:p>
          <a:p>
            <a:pPr marL="1371600" lvl="2" indent="-317500" algn="l" rtl="0">
              <a:spcBef>
                <a:spcPts val="0"/>
              </a:spcBef>
              <a:spcAft>
                <a:spcPts val="0"/>
              </a:spcAft>
              <a:buSzPts val="1400"/>
              <a:buChar char="■"/>
            </a:pPr>
            <a:r>
              <a:rPr lang="en" dirty="0"/>
              <a:t>C</a:t>
            </a:r>
            <a:r>
              <a:rPr lang="en" sz="1400" dirty="0"/>
              <a:t>ommunity - throughout the year - 2-4 hours per month</a:t>
            </a:r>
            <a:endParaRPr dirty="0"/>
          </a:p>
          <a:p>
            <a:pPr marL="914400" lvl="1" indent="-317500" algn="l" rtl="0">
              <a:spcBef>
                <a:spcPts val="0"/>
              </a:spcBef>
              <a:spcAft>
                <a:spcPts val="0"/>
              </a:spcAft>
              <a:buSzPts val="1400"/>
              <a:buChar char="○"/>
            </a:pPr>
            <a:r>
              <a:rPr lang="en" sz="1400" dirty="0"/>
              <a:t>can be shared by different people</a:t>
            </a:r>
            <a:endParaRPr dirty="0"/>
          </a:p>
        </p:txBody>
      </p:sp>
      <p:pic>
        <p:nvPicPr>
          <p:cNvPr id="3" name="Picture 2">
            <a:extLst>
              <a:ext uri="{FF2B5EF4-FFF2-40B4-BE49-F238E27FC236}">
                <a16:creationId xmlns:a16="http://schemas.microsoft.com/office/drawing/2014/main" id="{70E1D208-B0CC-1F4E-859B-9E8FCA4B0F93}"/>
              </a:ext>
            </a:extLst>
          </p:cNvPr>
          <p:cNvPicPr>
            <a:picLocks noChangeAspect="1"/>
          </p:cNvPicPr>
          <p:nvPr/>
        </p:nvPicPr>
        <p:blipFill>
          <a:blip r:embed="rId3"/>
          <a:stretch>
            <a:fillRect/>
          </a:stretch>
        </p:blipFill>
        <p:spPr>
          <a:xfrm>
            <a:off x="6487886" y="1393890"/>
            <a:ext cx="2381239" cy="317498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Questions</a:t>
            </a:r>
            <a:endParaRPr sz="3020"/>
          </a:p>
        </p:txBody>
      </p:sp>
      <p:sp>
        <p:nvSpPr>
          <p:cNvPr id="99" name="Google Shape;99;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b="1" dirty="0">
              <a:solidFill>
                <a:srgbClr val="6AA84F"/>
              </a:solidFill>
            </a:endParaRPr>
          </a:p>
          <a:p>
            <a:pPr marL="0" lvl="0" indent="0" algn="ctr" rtl="0">
              <a:spcBef>
                <a:spcPts val="1200"/>
              </a:spcBef>
              <a:spcAft>
                <a:spcPts val="0"/>
              </a:spcAft>
              <a:buNone/>
            </a:pPr>
            <a:r>
              <a:rPr lang="en" b="1" dirty="0">
                <a:solidFill>
                  <a:srgbClr val="6AA84F"/>
                </a:solidFill>
              </a:rPr>
              <a:t>Jamaica Plain Open Studios 2024</a:t>
            </a:r>
            <a:endParaRPr b="1" dirty="0">
              <a:solidFill>
                <a:srgbClr val="6AA84F"/>
              </a:solidFill>
            </a:endParaRPr>
          </a:p>
          <a:p>
            <a:pPr marL="0" lvl="0" indent="0" algn="ctr" rtl="0">
              <a:spcBef>
                <a:spcPts val="1200"/>
              </a:spcBef>
              <a:spcAft>
                <a:spcPts val="1200"/>
              </a:spcAft>
              <a:buNone/>
            </a:pPr>
            <a:r>
              <a:rPr lang="en" b="1" dirty="0">
                <a:solidFill>
                  <a:srgbClr val="6AA84F"/>
                </a:solidFill>
              </a:rPr>
              <a:t>Saturday and Sunday, September 28 and 29, 2024</a:t>
            </a:r>
            <a:endParaRPr b="1" dirty="0">
              <a:solidFill>
                <a:srgbClr val="6AA84F"/>
              </a:solidFill>
            </a:endParaRPr>
          </a:p>
        </p:txBody>
      </p:sp>
      <p:pic>
        <p:nvPicPr>
          <p:cNvPr id="3" name="Picture 2">
            <a:extLst>
              <a:ext uri="{FF2B5EF4-FFF2-40B4-BE49-F238E27FC236}">
                <a16:creationId xmlns:a16="http://schemas.microsoft.com/office/drawing/2014/main" id="{D7050609-70D0-3550-A5AC-6323F9ABF5DD}"/>
              </a:ext>
            </a:extLst>
          </p:cNvPr>
          <p:cNvPicPr>
            <a:picLocks noChangeAspect="1"/>
          </p:cNvPicPr>
          <p:nvPr/>
        </p:nvPicPr>
        <p:blipFill>
          <a:blip r:embed="rId3"/>
          <a:stretch>
            <a:fillRect/>
          </a:stretch>
        </p:blipFill>
        <p:spPr>
          <a:xfrm>
            <a:off x="7753" y="2892287"/>
            <a:ext cx="9136247" cy="22512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Agenda</a:t>
            </a:r>
            <a:endParaRPr dirty="0"/>
          </a:p>
        </p:txBody>
      </p:sp>
      <p:sp>
        <p:nvSpPr>
          <p:cNvPr id="63" name="Google Shape;63;p14"/>
          <p:cNvSpPr txBox="1">
            <a:spLocks noGrp="1"/>
          </p:cNvSpPr>
          <p:nvPr>
            <p:ph type="body" idx="1"/>
          </p:nvPr>
        </p:nvSpPr>
        <p:spPr>
          <a:xfrm>
            <a:off x="274850" y="1086150"/>
            <a:ext cx="8520600" cy="3751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JPOS Hours for 2024</a:t>
            </a:r>
            <a:endParaRPr dirty="0"/>
          </a:p>
          <a:p>
            <a:pPr marL="457200" lvl="0" indent="-342900" algn="l" rtl="0">
              <a:spcBef>
                <a:spcPts val="0"/>
              </a:spcBef>
              <a:spcAft>
                <a:spcPts val="0"/>
              </a:spcAft>
              <a:buSzPts val="1800"/>
              <a:buChar char="●"/>
            </a:pPr>
            <a:r>
              <a:rPr lang="en" dirty="0"/>
              <a:t>JPOS Group Site for 2024</a:t>
            </a:r>
          </a:p>
          <a:p>
            <a:pPr marL="457200" lvl="0" indent="-342900" algn="l" rtl="0">
              <a:spcBef>
                <a:spcPts val="0"/>
              </a:spcBef>
              <a:spcAft>
                <a:spcPts val="0"/>
              </a:spcAft>
              <a:buSzPts val="1800"/>
              <a:buChar char="●"/>
            </a:pPr>
            <a:r>
              <a:rPr lang="en" dirty="0"/>
              <a:t>Business, Private and Shared Spaces</a:t>
            </a:r>
            <a:endParaRPr dirty="0"/>
          </a:p>
          <a:p>
            <a:pPr marL="457200" lvl="0" indent="-342900" algn="l" rtl="0">
              <a:spcBef>
                <a:spcPts val="0"/>
              </a:spcBef>
              <a:spcAft>
                <a:spcPts val="0"/>
              </a:spcAft>
              <a:buSzPts val="1800"/>
              <a:buChar char="●"/>
            </a:pPr>
            <a:r>
              <a:rPr lang="en" dirty="0"/>
              <a:t>Registration Process</a:t>
            </a:r>
            <a:endParaRPr dirty="0"/>
          </a:p>
          <a:p>
            <a:r>
              <a:rPr lang="en" dirty="0"/>
              <a:t>What’s included in my registration</a:t>
            </a:r>
          </a:p>
          <a:p>
            <a:pPr lvl="1">
              <a:buFont typeface="Arial" panose="020B0604020202020204" pitchFamily="34" charset="0"/>
              <a:buChar char="•"/>
            </a:pPr>
            <a:r>
              <a:rPr lang="en" dirty="0"/>
              <a:t>Website and Artist Gallery</a:t>
            </a:r>
          </a:p>
          <a:p>
            <a:pPr lvl="1" indent="-342900">
              <a:buSzPts val="1800"/>
              <a:buFont typeface="Arial" panose="020B0604020202020204" pitchFamily="34" charset="0"/>
              <a:buChar char="•"/>
            </a:pPr>
            <a:r>
              <a:rPr lang="en" dirty="0"/>
              <a:t>Artist of JPOS campaign</a:t>
            </a:r>
          </a:p>
          <a:p>
            <a:pPr lvl="1" indent="-342900">
              <a:buSzPts val="1800"/>
              <a:buFont typeface="Arial" panose="020B0604020202020204" pitchFamily="34" charset="0"/>
              <a:buChar char="•"/>
            </a:pPr>
            <a:r>
              <a:rPr lang="en" dirty="0"/>
              <a:t>Map(s) and Materials</a:t>
            </a:r>
          </a:p>
          <a:p>
            <a:pPr lvl="1" indent="-342900">
              <a:buSzPts val="1800"/>
              <a:buFont typeface="Arial" panose="020B0604020202020204" pitchFamily="34" charset="0"/>
              <a:buChar char="•"/>
            </a:pPr>
            <a:r>
              <a:rPr lang="en" dirty="0"/>
              <a:t>Free Workshops</a:t>
            </a:r>
            <a:endParaRPr dirty="0"/>
          </a:p>
          <a:p>
            <a:pPr marL="457200" lvl="0" indent="-342900" algn="l" rtl="0">
              <a:spcBef>
                <a:spcPts val="0"/>
              </a:spcBef>
              <a:spcAft>
                <a:spcPts val="0"/>
              </a:spcAft>
              <a:buSzPts val="1800"/>
              <a:buChar char="●"/>
            </a:pPr>
            <a:r>
              <a:rPr lang="en" dirty="0"/>
              <a:t>Volunteer Opportunities</a:t>
            </a:r>
            <a:endParaRPr dirty="0"/>
          </a:p>
          <a:p>
            <a:pPr marL="457200" lvl="0" indent="-342900" algn="l" rtl="0">
              <a:spcBef>
                <a:spcPts val="0"/>
              </a:spcBef>
              <a:spcAft>
                <a:spcPts val="0"/>
              </a:spcAft>
              <a:buSzPts val="1800"/>
              <a:buChar char="●"/>
            </a:pPr>
            <a:r>
              <a:rPr lang="en" dirty="0"/>
              <a:t>Questions</a:t>
            </a:r>
            <a:endParaRPr dirty="0"/>
          </a:p>
          <a:p>
            <a:pPr marL="0" lvl="0" indent="0" algn="l" rtl="0">
              <a:spcBef>
                <a:spcPts val="1200"/>
              </a:spcBef>
              <a:spcAft>
                <a:spcPts val="1200"/>
              </a:spcAft>
              <a:buNone/>
            </a:pPr>
            <a:endParaRPr dirty="0"/>
          </a:p>
        </p:txBody>
      </p:sp>
      <p:pic>
        <p:nvPicPr>
          <p:cNvPr id="3" name="Picture 2">
            <a:extLst>
              <a:ext uri="{FF2B5EF4-FFF2-40B4-BE49-F238E27FC236}">
                <a16:creationId xmlns:a16="http://schemas.microsoft.com/office/drawing/2014/main" id="{2E8DB475-2D9F-6D3D-5A37-90F19FD927F2}"/>
              </a:ext>
            </a:extLst>
          </p:cNvPr>
          <p:cNvPicPr>
            <a:picLocks noChangeAspect="1"/>
          </p:cNvPicPr>
          <p:nvPr/>
        </p:nvPicPr>
        <p:blipFill>
          <a:blip r:embed="rId3"/>
          <a:stretch>
            <a:fillRect/>
          </a:stretch>
        </p:blipFill>
        <p:spPr>
          <a:xfrm>
            <a:off x="4607353" y="1883230"/>
            <a:ext cx="4367683" cy="30231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None/>
            </a:pPr>
            <a:r>
              <a:rPr lang="en" sz="2000" b="1" dirty="0">
                <a:solidFill>
                  <a:schemeClr val="dk2"/>
                </a:solidFill>
                <a:latin typeface="+mj-lt"/>
              </a:rPr>
              <a:t>JPOS Hours for 2024</a:t>
            </a:r>
            <a:endParaRPr sz="2000" b="1" dirty="0">
              <a:solidFill>
                <a:schemeClr val="dk2"/>
              </a:solidFill>
              <a:latin typeface="+mj-lt"/>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dirty="0"/>
              <a:t>Overall event hours will be 11am – 6pm both Saturday and Sunday</a:t>
            </a:r>
            <a:endParaRPr sz="1600" dirty="0"/>
          </a:p>
        </p:txBody>
      </p:sp>
      <p:pic>
        <p:nvPicPr>
          <p:cNvPr id="3" name="Picture 2">
            <a:extLst>
              <a:ext uri="{FF2B5EF4-FFF2-40B4-BE49-F238E27FC236}">
                <a16:creationId xmlns:a16="http://schemas.microsoft.com/office/drawing/2014/main" id="{77438C4F-3835-37E3-645F-41BAB708D490}"/>
              </a:ext>
            </a:extLst>
          </p:cNvPr>
          <p:cNvPicPr>
            <a:picLocks noChangeAspect="1"/>
          </p:cNvPicPr>
          <p:nvPr/>
        </p:nvPicPr>
        <p:blipFill>
          <a:blip r:embed="rId3"/>
          <a:stretch>
            <a:fillRect/>
          </a:stretch>
        </p:blipFill>
        <p:spPr>
          <a:xfrm>
            <a:off x="1924957" y="2056875"/>
            <a:ext cx="4445000" cy="2641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 sz="2020" b="1" dirty="0">
                <a:solidFill>
                  <a:schemeClr val="dk2"/>
                </a:solidFill>
                <a:latin typeface="+mj-lt"/>
              </a:rPr>
              <a:t>2024 JPOS Group Sites</a:t>
            </a:r>
            <a:endParaRPr sz="2020" b="1" dirty="0">
              <a:solidFill>
                <a:schemeClr val="dk2"/>
              </a:solidFill>
              <a:latin typeface="+mj-lt"/>
            </a:endParaRPr>
          </a:p>
          <a:p>
            <a:pPr marL="0" lvl="0" indent="0" algn="l" rtl="0">
              <a:lnSpc>
                <a:spcPct val="115000"/>
              </a:lnSpc>
              <a:spcBef>
                <a:spcPts val="1200"/>
              </a:spcBef>
              <a:spcAft>
                <a:spcPts val="1200"/>
              </a:spcAft>
              <a:buSzPts val="990"/>
              <a:buNone/>
            </a:pPr>
            <a:endParaRPr sz="1620" dirty="0">
              <a:solidFill>
                <a:schemeClr val="dk2"/>
              </a:solidFill>
            </a:endParaRPr>
          </a:p>
        </p:txBody>
      </p:sp>
      <p:sp>
        <p:nvSpPr>
          <p:cNvPr id="75" name="Google Shape;75;p16"/>
          <p:cNvSpPr txBox="1">
            <a:spLocks noGrp="1"/>
          </p:cNvSpPr>
          <p:nvPr>
            <p:ph type="body" idx="1"/>
          </p:nvPr>
        </p:nvSpPr>
        <p:spPr>
          <a:xfrm>
            <a:off x="311700" y="930874"/>
            <a:ext cx="8520600" cy="421262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dirty="0">
                <a:latin typeface="+mn-lt"/>
              </a:rPr>
              <a:t>Loring-Greenough House (outside) = 13 spaces</a:t>
            </a:r>
            <a:endParaRPr sz="1400" dirty="0">
              <a:latin typeface="+mn-lt"/>
            </a:endParaRPr>
          </a:p>
          <a:p>
            <a:pPr marL="457200" lvl="0" indent="0" algn="l" rtl="0">
              <a:lnSpc>
                <a:spcPct val="115000"/>
              </a:lnSpc>
              <a:spcBef>
                <a:spcPts val="0"/>
              </a:spcBef>
              <a:spcAft>
                <a:spcPts val="0"/>
              </a:spcAft>
              <a:buNone/>
            </a:pPr>
            <a:endParaRPr sz="1400" dirty="0">
              <a:latin typeface="+mn-lt"/>
            </a:endParaRPr>
          </a:p>
          <a:p>
            <a:pPr marL="0" lvl="0" indent="0" algn="l" rtl="0">
              <a:lnSpc>
                <a:spcPct val="115000"/>
              </a:lnSpc>
              <a:spcBef>
                <a:spcPts val="0"/>
              </a:spcBef>
              <a:spcAft>
                <a:spcPts val="0"/>
              </a:spcAft>
              <a:buNone/>
            </a:pPr>
            <a:r>
              <a:rPr lang="en" sz="1400" dirty="0">
                <a:latin typeface="+mn-lt"/>
              </a:rPr>
              <a:t>First Baptist Church (outside) = 16 spaces</a:t>
            </a:r>
            <a:endParaRPr sz="1400" dirty="0">
              <a:latin typeface="+mn-lt"/>
            </a:endParaRPr>
          </a:p>
          <a:p>
            <a:pPr marL="457200" lvl="0" indent="0" algn="l" rtl="0">
              <a:lnSpc>
                <a:spcPct val="115000"/>
              </a:lnSpc>
              <a:spcBef>
                <a:spcPts val="0"/>
              </a:spcBef>
              <a:spcAft>
                <a:spcPts val="0"/>
              </a:spcAft>
              <a:buNone/>
            </a:pPr>
            <a:endParaRPr sz="1400" dirty="0">
              <a:latin typeface="+mn-lt"/>
            </a:endParaRPr>
          </a:p>
          <a:p>
            <a:pPr marL="0" lvl="0" indent="0" algn="l" rtl="0">
              <a:lnSpc>
                <a:spcPct val="115000"/>
              </a:lnSpc>
              <a:spcBef>
                <a:spcPts val="0"/>
              </a:spcBef>
              <a:spcAft>
                <a:spcPts val="0"/>
              </a:spcAft>
              <a:buNone/>
            </a:pPr>
            <a:r>
              <a:rPr lang="en" sz="1400" dirty="0">
                <a:latin typeface="+mn-lt"/>
              </a:rPr>
              <a:t>Curtis Hall - new group site last year = 12 outdoor spots</a:t>
            </a:r>
            <a:endParaRPr sz="1400" dirty="0">
              <a:latin typeface="+mn-lt"/>
            </a:endParaRPr>
          </a:p>
          <a:p>
            <a:pPr marL="0" lvl="0" indent="0" algn="l" rtl="0">
              <a:lnSpc>
                <a:spcPct val="115000"/>
              </a:lnSpc>
              <a:spcBef>
                <a:spcPts val="1200"/>
              </a:spcBef>
              <a:spcAft>
                <a:spcPts val="0"/>
              </a:spcAft>
              <a:buNone/>
            </a:pPr>
            <a:r>
              <a:rPr lang="en" sz="1400" dirty="0">
                <a:latin typeface="+mn-lt"/>
              </a:rPr>
              <a:t>First Unitarian Universalist Church (outside) = 15 spaces</a:t>
            </a:r>
          </a:p>
          <a:p>
            <a:pPr marL="0" lvl="0" indent="0" algn="l" rtl="0">
              <a:lnSpc>
                <a:spcPct val="115000"/>
              </a:lnSpc>
              <a:spcBef>
                <a:spcPts val="1200"/>
              </a:spcBef>
              <a:spcAft>
                <a:spcPts val="0"/>
              </a:spcAft>
              <a:buNone/>
            </a:pPr>
            <a:r>
              <a:rPr lang="en" sz="1400" dirty="0">
                <a:latin typeface="+mn-lt"/>
              </a:rPr>
              <a:t>		                (inside) 8 table and 15 panel spaces</a:t>
            </a:r>
          </a:p>
          <a:p>
            <a:pPr marL="0" lvl="0" indent="0" algn="l" rtl="0">
              <a:lnSpc>
                <a:spcPct val="115000"/>
              </a:lnSpc>
              <a:spcBef>
                <a:spcPts val="1200"/>
              </a:spcBef>
              <a:spcAft>
                <a:spcPts val="0"/>
              </a:spcAft>
              <a:buNone/>
            </a:pPr>
            <a:endParaRPr lang="en" sz="1400" dirty="0">
              <a:latin typeface="+mn-lt"/>
            </a:endParaRPr>
          </a:p>
          <a:p>
            <a:pPr marL="342900" marR="457200" lvl="0" indent="-342900">
              <a:spcBef>
                <a:spcPts val="0"/>
              </a:spcBef>
              <a:spcAft>
                <a:spcPts val="0"/>
              </a:spcAft>
              <a:buFont typeface="Symbol" pitchFamily="2" charset="2"/>
              <a:buChar char=""/>
              <a:tabLst>
                <a:tab pos="514350" algn="l"/>
              </a:tabLst>
            </a:pPr>
            <a:r>
              <a:rPr lang="en-US" sz="1400" dirty="0">
                <a:effectLst/>
                <a:latin typeface="+mn-lt"/>
                <a:ea typeface="Cambria" panose="02040503050406030204" pitchFamily="18" charset="0"/>
                <a:cs typeface="Times New Roman" panose="02020603050405020304" pitchFamily="18" charset="0"/>
              </a:rPr>
              <a:t>When registering for a group site, please be prepared to select your ideal location and provide your registration payment (payment must be made by credit card). </a:t>
            </a:r>
          </a:p>
          <a:p>
            <a:pPr marL="342900" marR="457200" lvl="0" indent="-342900">
              <a:spcBef>
                <a:spcPts val="0"/>
              </a:spcBef>
              <a:spcAft>
                <a:spcPts val="0"/>
              </a:spcAft>
              <a:buFont typeface="Symbol" pitchFamily="2" charset="2"/>
              <a:buChar char=""/>
              <a:tabLst>
                <a:tab pos="514350" algn="l"/>
              </a:tabLst>
            </a:pPr>
            <a:r>
              <a:rPr lang="en-US" sz="1400" dirty="0">
                <a:effectLst/>
                <a:latin typeface="+mn-lt"/>
                <a:ea typeface="Cambria" panose="02040503050406030204" pitchFamily="18" charset="0"/>
                <a:cs typeface="Times New Roman" panose="02020603050405020304" pitchFamily="18" charset="0"/>
              </a:rPr>
              <a:t>Group sites will be filled on a first come-first placed basis.</a:t>
            </a:r>
          </a:p>
          <a:p>
            <a:pPr marL="342900" marR="457200" lvl="0" indent="-342900">
              <a:spcBef>
                <a:spcPts val="0"/>
              </a:spcBef>
              <a:spcAft>
                <a:spcPts val="0"/>
              </a:spcAft>
              <a:buFont typeface="Symbol" pitchFamily="2" charset="2"/>
              <a:buChar char=""/>
              <a:tabLst>
                <a:tab pos="514350" algn="l"/>
              </a:tabLst>
            </a:pPr>
            <a:r>
              <a:rPr lang="en-US" sz="1400" dirty="0">
                <a:effectLst/>
                <a:latin typeface="+mn-lt"/>
                <a:ea typeface="Cambria" panose="02040503050406030204" pitchFamily="18" charset="0"/>
                <a:cs typeface="Times New Roman" panose="02020603050405020304" pitchFamily="18" charset="0"/>
              </a:rPr>
              <a:t>Registrants can only complete one registration at a time after which they will need log out to restart the registration process for any additional registrant(s).   </a:t>
            </a:r>
          </a:p>
          <a:p>
            <a:pPr marL="0" lvl="0" indent="0" algn="l" rtl="0">
              <a:lnSpc>
                <a:spcPct val="115000"/>
              </a:lnSpc>
              <a:spcBef>
                <a:spcPts val="1200"/>
              </a:spcBef>
              <a:spcAft>
                <a:spcPts val="0"/>
              </a:spcAft>
              <a:buNone/>
            </a:pPr>
            <a:endParaRPr sz="1400" dirty="0"/>
          </a:p>
          <a:p>
            <a:pPr marL="0" lvl="0" indent="0" algn="l" rtl="0">
              <a:lnSpc>
                <a:spcPct val="115000"/>
              </a:lnSpc>
              <a:spcBef>
                <a:spcPts val="0"/>
              </a:spcBef>
              <a:spcAft>
                <a:spcPts val="0"/>
              </a:spcAft>
              <a:buNone/>
            </a:pPr>
            <a:endParaRPr sz="1400" dirty="0"/>
          </a:p>
        </p:txBody>
      </p:sp>
      <p:pic>
        <p:nvPicPr>
          <p:cNvPr id="3" name="Picture 2">
            <a:extLst>
              <a:ext uri="{FF2B5EF4-FFF2-40B4-BE49-F238E27FC236}">
                <a16:creationId xmlns:a16="http://schemas.microsoft.com/office/drawing/2014/main" id="{35934425-BC44-C477-BAA6-CDC048CEB4D0}"/>
              </a:ext>
            </a:extLst>
          </p:cNvPr>
          <p:cNvPicPr>
            <a:picLocks noChangeAspect="1"/>
          </p:cNvPicPr>
          <p:nvPr/>
        </p:nvPicPr>
        <p:blipFill>
          <a:blip r:embed="rId3"/>
          <a:stretch>
            <a:fillRect/>
          </a:stretch>
        </p:blipFill>
        <p:spPr>
          <a:xfrm>
            <a:off x="5234777" y="265324"/>
            <a:ext cx="3642760" cy="24234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C0DD2-6444-4D5D-565D-BC6DBCABA2AF}"/>
              </a:ext>
            </a:extLst>
          </p:cNvPr>
          <p:cNvSpPr>
            <a:spLocks noGrp="1"/>
          </p:cNvSpPr>
          <p:nvPr>
            <p:ph type="title"/>
          </p:nvPr>
        </p:nvSpPr>
        <p:spPr>
          <a:xfrm>
            <a:off x="416631" y="460015"/>
            <a:ext cx="8520600" cy="572700"/>
          </a:xfrm>
        </p:spPr>
        <p:txBody>
          <a:bodyPr>
            <a:normAutofit/>
          </a:bodyPr>
          <a:lstStyle/>
          <a:p>
            <a:r>
              <a:rPr lang="en" sz="1800" b="1" dirty="0">
                <a:latin typeface="+mj-lt"/>
              </a:rPr>
              <a:t>Business/Private/Individual Studio Registration: spaces unlimited</a:t>
            </a:r>
            <a:endParaRPr lang="en-US" sz="1800" b="1" dirty="0">
              <a:latin typeface="+mj-lt"/>
            </a:endParaRPr>
          </a:p>
        </p:txBody>
      </p:sp>
      <p:sp>
        <p:nvSpPr>
          <p:cNvPr id="3" name="Text Placeholder 2">
            <a:extLst>
              <a:ext uri="{FF2B5EF4-FFF2-40B4-BE49-F238E27FC236}">
                <a16:creationId xmlns:a16="http://schemas.microsoft.com/office/drawing/2014/main" id="{FDE9CA0E-86F6-8377-5016-B249FAF3B998}"/>
              </a:ext>
            </a:extLst>
          </p:cNvPr>
          <p:cNvSpPr>
            <a:spLocks noGrp="1"/>
          </p:cNvSpPr>
          <p:nvPr>
            <p:ph type="body" idx="1"/>
          </p:nvPr>
        </p:nvSpPr>
        <p:spPr>
          <a:xfrm>
            <a:off x="311701" y="1163139"/>
            <a:ext cx="5000528" cy="3887832"/>
          </a:xfrm>
        </p:spPr>
        <p:txBody>
          <a:bodyPr>
            <a:normAutofit fontScale="85000" lnSpcReduction="20000"/>
          </a:bodyPr>
          <a:lstStyle/>
          <a:p>
            <a:r>
              <a:rPr lang="en-US" sz="1800" dirty="0">
                <a:effectLst/>
                <a:latin typeface="+mn-lt"/>
                <a:ea typeface="Cambria" panose="02040503050406030204" pitchFamily="18" charset="0"/>
                <a:cs typeface="Times New Roman" panose="02020603050405020304" pitchFamily="18" charset="0"/>
              </a:rPr>
              <a:t>Individual Studio, Shared Studios, Private Shared Site and Local Businesses</a:t>
            </a:r>
          </a:p>
          <a:p>
            <a:pPr marL="800100" marR="457200" lvl="1" indent="-342900">
              <a:buFont typeface="Wingdings" pitchFamily="2" charset="2"/>
              <a:buChar char=""/>
              <a:tabLst>
                <a:tab pos="457200" algn="l"/>
              </a:tabLst>
            </a:pPr>
            <a:r>
              <a:rPr lang="en-US" dirty="0">
                <a:effectLst/>
                <a:latin typeface="+mn-lt"/>
                <a:ea typeface="Cambria" panose="02040503050406030204" pitchFamily="18" charset="0"/>
                <a:cs typeface="Times New Roman" panose="02020603050405020304" pitchFamily="18" charset="0"/>
              </a:rPr>
              <a:t>Artist showing in private spaces as still required to register.  </a:t>
            </a:r>
          </a:p>
          <a:p>
            <a:pPr marL="800100" marR="457200" lvl="1" indent="-342900">
              <a:buFont typeface="Wingdings" pitchFamily="2" charset="2"/>
              <a:buChar char=""/>
              <a:tabLst>
                <a:tab pos="457200" algn="l"/>
              </a:tabLst>
            </a:pPr>
            <a:r>
              <a:rPr lang="en-US" dirty="0">
                <a:effectLst/>
                <a:latin typeface="+mn-lt"/>
                <a:ea typeface="Cambria" panose="02040503050406030204" pitchFamily="18" charset="0"/>
                <a:cs typeface="Times New Roman" panose="02020603050405020304" pitchFamily="18" charset="0"/>
              </a:rPr>
              <a:t>If the business location you are showing at is also a JPOS sponsor, you still need to register.  Sponsorship does not cover an artist’s registration.  If you do not register you will not be listed on the map.</a:t>
            </a:r>
          </a:p>
          <a:p>
            <a:pPr marL="800100" marR="457200" lvl="1" indent="-342900">
              <a:buFont typeface="Wingdings" pitchFamily="2" charset="2"/>
              <a:buChar char=""/>
              <a:tabLst>
                <a:tab pos="457200" algn="l"/>
              </a:tabLst>
            </a:pPr>
            <a:r>
              <a:rPr lang="en-US" dirty="0">
                <a:effectLst/>
                <a:latin typeface="+mn-lt"/>
                <a:ea typeface="Cambria" panose="02040503050406030204" pitchFamily="18" charset="0"/>
                <a:cs typeface="Times New Roman" panose="02020603050405020304" pitchFamily="18" charset="0"/>
              </a:rPr>
              <a:t>Please contact us if you are looking to either open up your outdoor space to a fellow artist or are an artist looking for available space.  While we can not guarantee placement in a private studio outdoor space, we are happy to help connect you with any spaces that we may know of.</a:t>
            </a:r>
          </a:p>
          <a:p>
            <a:pPr marL="342900" marR="457200" lvl="0" indent="-342900">
              <a:spcBef>
                <a:spcPts val="0"/>
              </a:spcBef>
              <a:spcAft>
                <a:spcPts val="0"/>
              </a:spcAft>
              <a:buFont typeface="Wingdings" pitchFamily="2" charset="2"/>
              <a:buChar char=""/>
              <a:tabLst>
                <a:tab pos="457200" algn="l"/>
              </a:tabLst>
            </a:pPr>
            <a:endParaRPr lang="en-US" dirty="0">
              <a:latin typeface="+mn-lt"/>
              <a:ea typeface="Cambria" panose="02040503050406030204" pitchFamily="18" charset="0"/>
              <a:cs typeface="Times New Roman" panose="02020603050405020304" pitchFamily="18" charset="0"/>
            </a:endParaRPr>
          </a:p>
          <a:p>
            <a:pPr marL="0" lvl="0" indent="0" algn="l" rtl="0">
              <a:lnSpc>
                <a:spcPct val="115000"/>
              </a:lnSpc>
              <a:spcBef>
                <a:spcPts val="1200"/>
              </a:spcBef>
              <a:spcAft>
                <a:spcPts val="0"/>
              </a:spcAft>
              <a:buNone/>
            </a:pPr>
            <a:r>
              <a:rPr lang="en-US" sz="1800" dirty="0">
                <a:latin typeface="+mn-lt"/>
              </a:rPr>
              <a:t>JPAC will invite and encourage all sponsors to offer to host artists if their space allows   -Blissful Monkey</a:t>
            </a:r>
          </a:p>
        </p:txBody>
      </p:sp>
      <p:pic>
        <p:nvPicPr>
          <p:cNvPr id="5" name="Picture 4">
            <a:extLst>
              <a:ext uri="{FF2B5EF4-FFF2-40B4-BE49-F238E27FC236}">
                <a16:creationId xmlns:a16="http://schemas.microsoft.com/office/drawing/2014/main" id="{0087C312-4F0F-C81A-21DC-BA1ACC740645}"/>
              </a:ext>
            </a:extLst>
          </p:cNvPr>
          <p:cNvPicPr>
            <a:picLocks noChangeAspect="1"/>
          </p:cNvPicPr>
          <p:nvPr/>
        </p:nvPicPr>
        <p:blipFill>
          <a:blip r:embed="rId2"/>
          <a:stretch>
            <a:fillRect/>
          </a:stretch>
        </p:blipFill>
        <p:spPr>
          <a:xfrm>
            <a:off x="5424546" y="1163139"/>
            <a:ext cx="3512685" cy="2810148"/>
          </a:xfrm>
          <a:prstGeom prst="rect">
            <a:avLst/>
          </a:prstGeom>
        </p:spPr>
      </p:pic>
    </p:spTree>
    <p:extLst>
      <p:ext uri="{BB962C8B-B14F-4D97-AF65-F5344CB8AC3E}">
        <p14:creationId xmlns:p14="http://schemas.microsoft.com/office/powerpoint/2010/main" val="1828291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None/>
            </a:pPr>
            <a:r>
              <a:rPr lang="en" sz="2244" b="1">
                <a:solidFill>
                  <a:schemeClr val="dk2"/>
                </a:solidFill>
              </a:rPr>
              <a:t>Registration Process </a:t>
            </a:r>
            <a:endParaRPr sz="3244" b="1"/>
          </a:p>
        </p:txBody>
      </p:sp>
      <p:sp>
        <p:nvSpPr>
          <p:cNvPr id="81" name="Google Shape;81;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457200" lvl="0" indent="-325755" algn="l" rtl="0">
              <a:spcBef>
                <a:spcPts val="0"/>
              </a:spcBef>
              <a:spcAft>
                <a:spcPts val="0"/>
              </a:spcAft>
              <a:buSzPct val="100000"/>
              <a:buChar char="●"/>
            </a:pPr>
            <a:r>
              <a:rPr lang="en" dirty="0"/>
              <a:t>Third year of online registration</a:t>
            </a:r>
            <a:endParaRPr dirty="0"/>
          </a:p>
          <a:p>
            <a:pPr marL="914400" lvl="1" indent="-304165" algn="l" rtl="0">
              <a:spcBef>
                <a:spcPts val="0"/>
              </a:spcBef>
              <a:spcAft>
                <a:spcPts val="0"/>
              </a:spcAft>
              <a:buSzPct val="100000"/>
              <a:buChar char="○"/>
            </a:pPr>
            <a:r>
              <a:rPr lang="en" dirty="0"/>
              <a:t>Account login and password should remain the same; reset password</a:t>
            </a:r>
            <a:endParaRPr dirty="0"/>
          </a:p>
          <a:p>
            <a:pPr marL="914400" lvl="1" indent="-304165" algn="l" rtl="0">
              <a:spcBef>
                <a:spcPts val="0"/>
              </a:spcBef>
              <a:spcAft>
                <a:spcPts val="0"/>
              </a:spcAft>
              <a:buSzPct val="100000"/>
              <a:buChar char="○"/>
            </a:pPr>
            <a:r>
              <a:rPr lang="en" dirty="0"/>
              <a:t>Link to the “Online Registration Process How </a:t>
            </a:r>
            <a:r>
              <a:rPr lang="en" dirty="0" err="1"/>
              <a:t>To’s</a:t>
            </a:r>
            <a:r>
              <a:rPr lang="en" dirty="0"/>
              <a:t>”</a:t>
            </a:r>
          </a:p>
          <a:p>
            <a:pPr marL="914400" lvl="1" indent="-304165" algn="l" rtl="0">
              <a:spcBef>
                <a:spcPts val="0"/>
              </a:spcBef>
              <a:spcAft>
                <a:spcPts val="0"/>
              </a:spcAft>
              <a:buSzPct val="100000"/>
              <a:buChar char="○"/>
            </a:pPr>
            <a:endParaRPr dirty="0"/>
          </a:p>
          <a:p>
            <a:pPr marL="457200" lvl="0" indent="-325755" algn="l" rtl="0">
              <a:spcBef>
                <a:spcPts val="0"/>
              </a:spcBef>
              <a:spcAft>
                <a:spcPts val="0"/>
              </a:spcAft>
              <a:buSzPct val="100000"/>
              <a:buChar char="●"/>
            </a:pPr>
            <a:r>
              <a:rPr lang="en" dirty="0"/>
              <a:t>JPOS 2024 Registration</a:t>
            </a:r>
            <a:endParaRPr dirty="0"/>
          </a:p>
          <a:p>
            <a:pPr marL="914400" lvl="1" indent="-304165" algn="l" rtl="0">
              <a:spcBef>
                <a:spcPts val="0"/>
              </a:spcBef>
              <a:spcAft>
                <a:spcPts val="0"/>
              </a:spcAft>
              <a:buSzPct val="100000"/>
              <a:buChar char="○"/>
            </a:pPr>
            <a:r>
              <a:rPr lang="en" dirty="0"/>
              <a:t>Opens online May 28th, 7pm</a:t>
            </a:r>
            <a:endParaRPr dirty="0"/>
          </a:p>
          <a:p>
            <a:pPr marL="914400" lvl="1" indent="-304165" algn="l" rtl="0">
              <a:spcBef>
                <a:spcPts val="0"/>
              </a:spcBef>
              <a:spcAft>
                <a:spcPts val="0"/>
              </a:spcAft>
              <a:buSzPct val="100000"/>
              <a:buChar char="○"/>
            </a:pPr>
            <a:r>
              <a:rPr lang="en" dirty="0"/>
              <a:t>Rolling registration after May 28 until June 25th</a:t>
            </a:r>
          </a:p>
          <a:p>
            <a:pPr lvl="2" indent="-304165">
              <a:buSzPct val="100000"/>
              <a:buChar char="○"/>
            </a:pPr>
            <a:r>
              <a:rPr lang="en-US" dirty="0"/>
              <a:t>Registrations received after the June 25th deadline may not be included on the JPOS maps</a:t>
            </a:r>
          </a:p>
          <a:p>
            <a:pPr lvl="2" indent="-304165">
              <a:buSzPct val="100000"/>
              <a:buChar char="○"/>
            </a:pPr>
            <a:endParaRPr dirty="0"/>
          </a:p>
          <a:p>
            <a:pPr marL="457200" lvl="0" indent="-325755" algn="l" rtl="0">
              <a:spcBef>
                <a:spcPts val="0"/>
              </a:spcBef>
              <a:spcAft>
                <a:spcPts val="0"/>
              </a:spcAft>
              <a:buSzPct val="100000"/>
              <a:buChar char="●"/>
            </a:pPr>
            <a:r>
              <a:rPr lang="en" dirty="0"/>
              <a:t>Registration fees - registration fees will remain the same in 2024 </a:t>
            </a:r>
          </a:p>
          <a:p>
            <a:pPr lvl="1" indent="-325755">
              <a:buSzPct val="100000"/>
              <a:buFont typeface="Courier New" panose="02070309020205020404" pitchFamily="49" charset="0"/>
              <a:buChar char="o"/>
            </a:pPr>
            <a:r>
              <a:rPr lang="en-US" dirty="0"/>
              <a:t>JPOS Group sites: $200 non JP resident/$150 JP resident</a:t>
            </a:r>
            <a:endParaRPr dirty="0"/>
          </a:p>
          <a:p>
            <a:pPr marL="914400" lvl="1" indent="-304165" algn="l" rtl="0">
              <a:spcBef>
                <a:spcPts val="0"/>
              </a:spcBef>
              <a:spcAft>
                <a:spcPts val="0"/>
              </a:spcAft>
              <a:buSzPct val="100000"/>
              <a:buFont typeface="Courier New" panose="02070309020205020404" pitchFamily="49" charset="0"/>
              <a:buChar char="o"/>
            </a:pPr>
            <a:r>
              <a:rPr lang="en" dirty="0"/>
              <a:t>No changes for JP residents in the past 10 years/non resident fee increased one time</a:t>
            </a:r>
            <a:endParaRPr dirty="0"/>
          </a:p>
          <a:p>
            <a:pPr marL="914400" lvl="1" indent="-304165" algn="l" rtl="0">
              <a:spcBef>
                <a:spcPts val="0"/>
              </a:spcBef>
              <a:spcAft>
                <a:spcPts val="0"/>
              </a:spcAft>
              <a:buSzPct val="100000"/>
              <a:buFont typeface="Courier New" panose="02070309020205020404" pitchFamily="49" charset="0"/>
              <a:buChar char="o"/>
            </a:pPr>
            <a:r>
              <a:rPr lang="en" dirty="0"/>
              <a:t>Individual/Private Shared sites: $110 non JP resident/$90 JP resident</a:t>
            </a:r>
            <a:endParaRPr dirty="0"/>
          </a:p>
          <a:p>
            <a:pPr marL="914400" lvl="1" indent="-304165" algn="l" rtl="0">
              <a:spcBef>
                <a:spcPts val="0"/>
              </a:spcBef>
              <a:spcAft>
                <a:spcPts val="0"/>
              </a:spcAft>
              <a:buSzPct val="100000"/>
              <a:buFont typeface="Courier New" panose="02070309020205020404" pitchFamily="49" charset="0"/>
              <a:buChar char="o"/>
            </a:pPr>
            <a:r>
              <a:rPr lang="en" dirty="0"/>
              <a:t>Business site: $110 non JP resident/$90 JP resident</a:t>
            </a:r>
            <a:endParaRPr dirty="0"/>
          </a:p>
          <a:p>
            <a:pPr marL="914400" lvl="1" indent="-304165" algn="l" rtl="0">
              <a:spcBef>
                <a:spcPts val="0"/>
              </a:spcBef>
              <a:spcAft>
                <a:spcPts val="0"/>
              </a:spcAft>
              <a:buSzPct val="100000"/>
              <a:buFont typeface="Courier New" panose="02070309020205020404" pitchFamily="49" charset="0"/>
              <a:buChar char="o"/>
            </a:pPr>
            <a:r>
              <a:rPr lang="en" dirty="0"/>
              <a:t>Small group/Studio partners show: TBD</a:t>
            </a:r>
            <a:endParaRPr dirty="0"/>
          </a:p>
          <a:p>
            <a:pPr marL="914400" lvl="1" indent="-304165" algn="l" rtl="0">
              <a:spcBef>
                <a:spcPts val="0"/>
              </a:spcBef>
              <a:spcAft>
                <a:spcPts val="0"/>
              </a:spcAft>
              <a:buSzPct val="100000"/>
              <a:buChar char="○"/>
            </a:pPr>
            <a:r>
              <a:rPr lang="en" dirty="0"/>
              <a:t>Need based registration fee</a:t>
            </a:r>
            <a:endParaRPr dirty="0"/>
          </a:p>
          <a:p>
            <a:pPr marL="914400" lvl="0" indent="0" algn="l" rtl="0">
              <a:spcBef>
                <a:spcPts val="1200"/>
              </a:spcBef>
              <a:spcAft>
                <a:spcPts val="120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8689-8CE7-6497-42FB-C4CDF7123FC5}"/>
              </a:ext>
            </a:extLst>
          </p:cNvPr>
          <p:cNvSpPr>
            <a:spLocks noGrp="1"/>
          </p:cNvSpPr>
          <p:nvPr>
            <p:ph type="title"/>
          </p:nvPr>
        </p:nvSpPr>
        <p:spPr/>
        <p:txBody>
          <a:bodyPr>
            <a:normAutofit fontScale="90000"/>
          </a:bodyPr>
          <a:lstStyle/>
          <a:p>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What’s included with my JPOS registration?</a:t>
            </a:r>
            <a:br>
              <a:rPr lang="en-US" sz="2800" dirty="0">
                <a:effectLst/>
                <a:latin typeface="Cambria" panose="02040503050406030204" pitchFamily="18" charset="0"/>
                <a:ea typeface="Cambria" panose="02040503050406030204" pitchFamily="18"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878B1963-485D-F1E2-AAC2-8613499577B3}"/>
              </a:ext>
            </a:extLst>
          </p:cNvPr>
          <p:cNvSpPr>
            <a:spLocks noGrp="1"/>
          </p:cNvSpPr>
          <p:nvPr>
            <p:ph type="body" idx="1"/>
          </p:nvPr>
        </p:nvSpPr>
        <p:spPr/>
        <p:txBody>
          <a:bodyPr>
            <a:normAutofit fontScale="70000" lnSpcReduction="20000"/>
          </a:bodyPr>
          <a:lstStyle/>
          <a:p>
            <a:pPr marL="342900" marR="457200" lvl="0" indent="-342900">
              <a:spcBef>
                <a:spcPts val="0"/>
              </a:spcBef>
              <a:spcAft>
                <a:spcPts val="0"/>
              </a:spcAft>
              <a:buFont typeface="Symbol" pitchFamily="2" charset="2"/>
              <a:buChar char=""/>
              <a:tabLst>
                <a:tab pos="571500" algn="l"/>
              </a:tabLs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JPOS print and radio advertising, promotion and press that annually brings thousands of art patrons, admirers and collectors to the area.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spcBef>
                <a:spcPts val="0"/>
              </a:spcBef>
              <a:spcAft>
                <a:spcPts val="0"/>
              </a:spcAft>
              <a:buFont typeface="Symbol" pitchFamily="2" charset="2"/>
              <a:buChar char=""/>
              <a:tabLst>
                <a:tab pos="571500" algn="l"/>
              </a:tabLs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Over one hundred JPOS local business sponsors helping to ensure the event’s success!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spcBef>
                <a:spcPts val="0"/>
              </a:spcBef>
              <a:spcAft>
                <a:spcPts val="0"/>
              </a:spcAft>
              <a:buFont typeface="Symbol" pitchFamily="2" charset="2"/>
              <a:buChar char=""/>
              <a:tabLst>
                <a:tab pos="628650" algn="l"/>
              </a:tabLs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Use of JPOS signage and vinyl banners; to be displayed before and during the event to help draw patrons to your site/studio.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spcBef>
                <a:spcPts val="0"/>
              </a:spcBef>
              <a:spcAft>
                <a:spcPts val="0"/>
              </a:spcAft>
              <a:buFont typeface="Symbol" pitchFamily="2" charset="2"/>
              <a:buChar char=""/>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Personal gallery page on the newly updated JPOS website. During the month of September, the JPOS website averages over 20,000 hits!  (Artists should be prepared to enter their medium and upload up to images on the JPOS gallery page once registration is completed).)</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spcBef>
                <a:spcPts val="0"/>
              </a:spcBef>
              <a:spcAft>
                <a:spcPts val="0"/>
              </a:spcAft>
              <a:buFont typeface="Symbol" pitchFamily="2" charset="2"/>
              <a:buChar char=""/>
              <a:tabLst>
                <a:tab pos="571500" algn="l"/>
              </a:tabLs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Access to shared group sites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spcBef>
                <a:spcPts val="0"/>
              </a:spcBef>
              <a:spcAft>
                <a:spcPts val="0"/>
              </a:spcAft>
              <a:buFont typeface="Symbol" pitchFamily="2" charset="2"/>
              <a:buChar char=""/>
              <a:tabLst>
                <a:tab pos="457200" algn="l"/>
                <a:tab pos="571500" algn="l"/>
              </a:tabLs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Free workshops, advice and marketing materials all designed to help you have a successful event!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spcBef>
                <a:spcPts val="0"/>
              </a:spcBef>
              <a:spcAft>
                <a:spcPts val="0"/>
              </a:spcAft>
              <a:buFont typeface="Symbol" pitchFamily="2" charset="2"/>
              <a:buChar char=""/>
              <a:tabLst>
                <a:tab pos="457200" algn="l"/>
                <a:tab pos="571500" algn="l"/>
              </a:tabLs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Artist listing and your show location highlighted on the JPOS event maps</a:t>
            </a:r>
            <a:r>
              <a:rPr lang="en-US"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p>
          <a:p>
            <a:pPr marL="800100" marR="457200" lvl="1" indent="-342900">
              <a:buFont typeface="Arial" panose="020B0604020202020204" pitchFamily="34" charset="0"/>
              <a:buChar char="•"/>
              <a:tabLst>
                <a:tab pos="457200" algn="l"/>
                <a:tab pos="571500" algn="l"/>
              </a:tabLst>
            </a:pPr>
            <a:r>
              <a:rPr lang="en-US" dirty="0">
                <a:solidFill>
                  <a:schemeClr val="bg2"/>
                </a:solidFill>
                <a:effectLst/>
                <a:latin typeface="Times New Roman" panose="02020603050405020304" pitchFamily="18" charset="0"/>
                <a:ea typeface="Cambria" panose="02040503050406030204" pitchFamily="18" charset="0"/>
                <a:cs typeface="Times New Roman" panose="02020603050405020304" pitchFamily="18" charset="0"/>
              </a:rPr>
              <a:t>Up to 8,000 copies of the event map are distributed in and around JP neighborhoods, businesses and throughout the greater Boston community.  The event map is also posted on the web site as well as distributed to the public throughout the event weekend. </a:t>
            </a:r>
          </a:p>
          <a:p>
            <a:pPr marL="800100" marR="457200" lvl="1" indent="-342900">
              <a:buFont typeface="Arial" panose="020B0604020202020204" pitchFamily="34" charset="0"/>
              <a:buChar char="•"/>
              <a:tabLst>
                <a:tab pos="457200" algn="l"/>
                <a:tab pos="571500" algn="l"/>
              </a:tabLst>
            </a:pPr>
            <a:r>
              <a:rPr lang="en-US" dirty="0">
                <a:solidFill>
                  <a:schemeClr val="bg2"/>
                </a:solidFill>
                <a:effectLst/>
                <a:latin typeface="Times New Roman" panose="02020603050405020304" pitchFamily="18" charset="0"/>
                <a:ea typeface="Cambria" panose="02040503050406030204" pitchFamily="18" charset="0"/>
                <a:cs typeface="Times New Roman" panose="02020603050405020304" pitchFamily="18" charset="0"/>
              </a:rPr>
              <a:t>Artist </a:t>
            </a:r>
            <a:r>
              <a:rPr lang="en-US" dirty="0">
                <a:solidFill>
                  <a:schemeClr val="bg2"/>
                </a:solidFill>
                <a:latin typeface="Times New Roman" panose="02020603050405020304" pitchFamily="18" charset="0"/>
                <a:ea typeface="Cambria" panose="02040503050406030204" pitchFamily="18" charset="0"/>
                <a:cs typeface="Times New Roman" panose="02020603050405020304" pitchFamily="18" charset="0"/>
              </a:rPr>
              <a:t>included on the Interactive Digital Event Map – over 2000 hits last year (first year)</a:t>
            </a:r>
          </a:p>
          <a:p>
            <a:pPr marL="800100" marR="457200" lvl="1" indent="-342900">
              <a:buFont typeface="Arial" panose="020B0604020202020204" pitchFamily="34" charset="0"/>
              <a:buChar char="•"/>
              <a:tabLst>
                <a:tab pos="457200" algn="l"/>
                <a:tab pos="571500" algn="l"/>
              </a:tabLst>
            </a:pPr>
            <a:r>
              <a:rPr lang="en-US" dirty="0">
                <a:solidFill>
                  <a:schemeClr val="bg2"/>
                </a:solidFill>
                <a:effectLst/>
                <a:latin typeface="Times New Roman" panose="02020603050405020304" pitchFamily="18" charset="0"/>
                <a:ea typeface="Cambria" panose="02040503050406030204" pitchFamily="18" charset="0"/>
                <a:cs typeface="Times New Roman" panose="02020603050405020304" pitchFamily="18" charset="0"/>
              </a:rPr>
              <a:t>Note</a:t>
            </a:r>
            <a:r>
              <a:rPr lang="en-US" dirty="0">
                <a:effectLst/>
                <a:latin typeface="Times New Roman" panose="02020603050405020304" pitchFamily="18" charset="0"/>
                <a:ea typeface="Cambria" panose="02040503050406030204" pitchFamily="18" charset="0"/>
                <a:cs typeface="Times New Roman" panose="02020603050405020304" pitchFamily="18" charset="0"/>
              </a:rPr>
              <a:t>: To be listed in the JPOS map, artists must complete the registration process by midnight June 30, 2024</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a:p>
            <a:pPr marL="342900" marR="457200" lvl="0" indent="-342900">
              <a:spcBef>
                <a:spcPts val="0"/>
              </a:spcBef>
              <a:spcAft>
                <a:spcPts val="0"/>
              </a:spcAft>
              <a:buFont typeface="Symbol" pitchFamily="2" charset="2"/>
              <a:buChar char=""/>
              <a:tabLst>
                <a:tab pos="457200" algn="l"/>
                <a:tab pos="571500" algn="l"/>
              </a:tabLs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Team of volunteers working year round raising funds, organizing sites, planning promotion, coordinating with local and city of Boston administrators, advancing event website and social media, to ensure a successful event for everyone!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5689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Artist Gallery, Website</a:t>
            </a:r>
            <a:endParaRPr dirty="0"/>
          </a:p>
        </p:txBody>
      </p:sp>
      <p:sp>
        <p:nvSpPr>
          <p:cNvPr id="87" name="Google Shape;87;p18"/>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dirty="0"/>
              <a:t>Artist Gallery Profiles:  Prompt to set up a profile when you receive registration confirmation, also under your account tab on the registration site.</a:t>
            </a:r>
          </a:p>
          <a:p>
            <a:pPr marL="0" lvl="0" indent="0" algn="l" rtl="0">
              <a:spcBef>
                <a:spcPts val="1200"/>
              </a:spcBef>
              <a:spcAft>
                <a:spcPts val="0"/>
              </a:spcAft>
              <a:buNone/>
            </a:pPr>
            <a:r>
              <a:rPr lang="en" sz="1400" dirty="0"/>
              <a:t>	</a:t>
            </a:r>
          </a:p>
          <a:p>
            <a:pPr marL="0" lvl="0" indent="0" algn="l" rtl="0">
              <a:spcBef>
                <a:spcPts val="1200"/>
              </a:spcBef>
              <a:spcAft>
                <a:spcPts val="0"/>
              </a:spcAft>
              <a:buNone/>
            </a:pPr>
            <a:endParaRPr sz="1400" dirty="0"/>
          </a:p>
        </p:txBody>
      </p:sp>
      <p:pic>
        <p:nvPicPr>
          <p:cNvPr id="3" name="Picture 2">
            <a:extLst>
              <a:ext uri="{FF2B5EF4-FFF2-40B4-BE49-F238E27FC236}">
                <a16:creationId xmlns:a16="http://schemas.microsoft.com/office/drawing/2014/main" id="{B87ABCB9-A0A9-A238-E446-641564B41953}"/>
              </a:ext>
            </a:extLst>
          </p:cNvPr>
          <p:cNvPicPr>
            <a:picLocks noChangeAspect="1"/>
          </p:cNvPicPr>
          <p:nvPr/>
        </p:nvPicPr>
        <p:blipFill>
          <a:blip r:embed="rId3"/>
          <a:stretch>
            <a:fillRect/>
          </a:stretch>
        </p:blipFill>
        <p:spPr>
          <a:xfrm>
            <a:off x="3478367" y="1922669"/>
            <a:ext cx="2601113" cy="2574158"/>
          </a:xfrm>
          <a:prstGeom prst="rect">
            <a:avLst/>
          </a:prstGeom>
        </p:spPr>
      </p:pic>
      <p:pic>
        <p:nvPicPr>
          <p:cNvPr id="4" name="Picture 3">
            <a:extLst>
              <a:ext uri="{FF2B5EF4-FFF2-40B4-BE49-F238E27FC236}">
                <a16:creationId xmlns:a16="http://schemas.microsoft.com/office/drawing/2014/main" id="{4E75F68D-CB59-358B-BD8E-0932A33EBF1D}"/>
              </a:ext>
            </a:extLst>
          </p:cNvPr>
          <p:cNvPicPr>
            <a:picLocks noChangeAspect="1"/>
          </p:cNvPicPr>
          <p:nvPr/>
        </p:nvPicPr>
        <p:blipFill>
          <a:blip r:embed="rId4"/>
          <a:stretch>
            <a:fillRect/>
          </a:stretch>
        </p:blipFill>
        <p:spPr>
          <a:xfrm>
            <a:off x="6186269" y="1922669"/>
            <a:ext cx="2811331" cy="2511456"/>
          </a:xfrm>
          <a:prstGeom prst="rect">
            <a:avLst/>
          </a:prstGeom>
        </p:spPr>
      </p:pic>
      <p:pic>
        <p:nvPicPr>
          <p:cNvPr id="5" name="Picture 4">
            <a:extLst>
              <a:ext uri="{FF2B5EF4-FFF2-40B4-BE49-F238E27FC236}">
                <a16:creationId xmlns:a16="http://schemas.microsoft.com/office/drawing/2014/main" id="{EE8926FE-AB27-5ED5-8F5B-781445238726}"/>
              </a:ext>
            </a:extLst>
          </p:cNvPr>
          <p:cNvPicPr>
            <a:picLocks noChangeAspect="1"/>
          </p:cNvPicPr>
          <p:nvPr/>
        </p:nvPicPr>
        <p:blipFill rotWithShape="1">
          <a:blip r:embed="rId5"/>
          <a:srcRect l="22989"/>
          <a:stretch/>
        </p:blipFill>
        <p:spPr>
          <a:xfrm>
            <a:off x="193108" y="1908056"/>
            <a:ext cx="3095475" cy="18290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74D2-7932-B684-D3D8-2E13ABA33DA6}"/>
              </a:ext>
            </a:extLst>
          </p:cNvPr>
          <p:cNvSpPr>
            <a:spLocks noGrp="1"/>
          </p:cNvSpPr>
          <p:nvPr>
            <p:ph type="title"/>
          </p:nvPr>
        </p:nvSpPr>
        <p:spPr/>
        <p:txBody>
          <a:bodyPr>
            <a:normAutofit fontScale="90000"/>
          </a:bodyPr>
          <a:lstStyle/>
          <a:p>
            <a:r>
              <a:rPr lang="en-US" dirty="0"/>
              <a:t>Artists of JPOS Campaign</a:t>
            </a:r>
          </a:p>
        </p:txBody>
      </p:sp>
      <p:sp>
        <p:nvSpPr>
          <p:cNvPr id="3" name="Text Placeholder 2">
            <a:extLst>
              <a:ext uri="{FF2B5EF4-FFF2-40B4-BE49-F238E27FC236}">
                <a16:creationId xmlns:a16="http://schemas.microsoft.com/office/drawing/2014/main" id="{9740B423-9D6F-4DAA-8639-B50B9D6D173E}"/>
              </a:ext>
            </a:extLst>
          </p:cNvPr>
          <p:cNvSpPr>
            <a:spLocks noGrp="1"/>
          </p:cNvSpPr>
          <p:nvPr>
            <p:ph type="body" idx="1"/>
          </p:nvPr>
        </p:nvSpPr>
        <p:spPr/>
        <p:txBody>
          <a:bodyPr/>
          <a:lstStyle/>
          <a:p>
            <a:r>
              <a:rPr lang="en-US" dirty="0"/>
              <a:t>Submission link in Registration confirmation email and on website</a:t>
            </a:r>
          </a:p>
        </p:txBody>
      </p:sp>
      <p:pic>
        <p:nvPicPr>
          <p:cNvPr id="5" name="Picture 4">
            <a:extLst>
              <a:ext uri="{FF2B5EF4-FFF2-40B4-BE49-F238E27FC236}">
                <a16:creationId xmlns:a16="http://schemas.microsoft.com/office/drawing/2014/main" id="{267F61B5-A879-03E0-B35A-2391F23D587D}"/>
              </a:ext>
            </a:extLst>
          </p:cNvPr>
          <p:cNvPicPr>
            <a:picLocks noChangeAspect="1"/>
          </p:cNvPicPr>
          <p:nvPr/>
        </p:nvPicPr>
        <p:blipFill>
          <a:blip r:embed="rId2"/>
          <a:stretch>
            <a:fillRect/>
          </a:stretch>
        </p:blipFill>
        <p:spPr>
          <a:xfrm>
            <a:off x="1325336" y="1637897"/>
            <a:ext cx="2930978" cy="2930978"/>
          </a:xfrm>
          <a:prstGeom prst="rect">
            <a:avLst/>
          </a:prstGeom>
        </p:spPr>
      </p:pic>
      <p:pic>
        <p:nvPicPr>
          <p:cNvPr id="7" name="Picture 6">
            <a:extLst>
              <a:ext uri="{FF2B5EF4-FFF2-40B4-BE49-F238E27FC236}">
                <a16:creationId xmlns:a16="http://schemas.microsoft.com/office/drawing/2014/main" id="{CF526807-BA38-670D-BF09-6B8DDAB2B753}"/>
              </a:ext>
            </a:extLst>
          </p:cNvPr>
          <p:cNvPicPr>
            <a:picLocks noChangeAspect="1"/>
          </p:cNvPicPr>
          <p:nvPr/>
        </p:nvPicPr>
        <p:blipFill>
          <a:blip r:embed="rId3"/>
          <a:stretch>
            <a:fillRect/>
          </a:stretch>
        </p:blipFill>
        <p:spPr>
          <a:xfrm>
            <a:off x="4572000" y="1637897"/>
            <a:ext cx="2930978" cy="2930978"/>
          </a:xfrm>
          <a:prstGeom prst="rect">
            <a:avLst/>
          </a:prstGeom>
        </p:spPr>
      </p:pic>
    </p:spTree>
    <p:extLst>
      <p:ext uri="{BB962C8B-B14F-4D97-AF65-F5344CB8AC3E}">
        <p14:creationId xmlns:p14="http://schemas.microsoft.com/office/powerpoint/2010/main" val="390760922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1184</Words>
  <Application>Microsoft Macintosh PowerPoint</Application>
  <PresentationFormat>On-screen Show (16:9)</PresentationFormat>
  <Paragraphs>112</Paragraphs>
  <Slides>15</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Arial</vt:lpstr>
      <vt:lpstr>Calibri</vt:lpstr>
      <vt:lpstr>Cambria</vt:lpstr>
      <vt:lpstr>Courier New</vt:lpstr>
      <vt:lpstr>MonotypeGurmukhi</vt:lpstr>
      <vt:lpstr>Symbol</vt:lpstr>
      <vt:lpstr>Times New Roman</vt:lpstr>
      <vt:lpstr>Wingdings</vt:lpstr>
      <vt:lpstr>Simple Light</vt:lpstr>
      <vt:lpstr>JPOS Artist Information Session</vt:lpstr>
      <vt:lpstr>Agenda</vt:lpstr>
      <vt:lpstr>JPOS Hours for 2024</vt:lpstr>
      <vt:lpstr>2024 JPOS Group Sites </vt:lpstr>
      <vt:lpstr>Business/Private/Individual Studio Registration: spaces unlimited</vt:lpstr>
      <vt:lpstr>Registration Process </vt:lpstr>
      <vt:lpstr>What’s included with my JPOS registration? </vt:lpstr>
      <vt:lpstr>Artist Gallery, Website</vt:lpstr>
      <vt:lpstr>Artists of JPOS Campaign</vt:lpstr>
      <vt:lpstr>JPOS Map(s)</vt:lpstr>
      <vt:lpstr>Banners, Yard Signs, Postcards, Social Media Templates, Name Tags</vt:lpstr>
      <vt:lpstr>Free Workshops for JPOS Artists In person and virtual options</vt:lpstr>
      <vt:lpstr>Artists Can Help JPOS Go Smoothly!</vt:lpstr>
      <vt:lpstr>JPAC Volunteer Opportunities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JPOS Artist Information Session</dc:title>
  <cp:lastModifiedBy>Susan Duprey</cp:lastModifiedBy>
  <cp:revision>28</cp:revision>
  <dcterms:modified xsi:type="dcterms:W3CDTF">2024-05-08T20:02:39Z</dcterms:modified>
</cp:coreProperties>
</file>